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79" r:id="rId1"/>
  </p:sldMasterIdLst>
  <p:notesMasterIdLst>
    <p:notesMasterId r:id="rId17"/>
  </p:notesMasterIdLst>
  <p:handoutMasterIdLst>
    <p:handoutMasterId r:id="rId18"/>
  </p:handoutMasterIdLst>
  <p:sldIdLst>
    <p:sldId id="256" r:id="rId2"/>
    <p:sldId id="257" r:id="rId3"/>
    <p:sldId id="258" r:id="rId4"/>
    <p:sldId id="259" r:id="rId5"/>
    <p:sldId id="260" r:id="rId6"/>
    <p:sldId id="262" r:id="rId7"/>
    <p:sldId id="268" r:id="rId8"/>
    <p:sldId id="269" r:id="rId9"/>
    <p:sldId id="261" r:id="rId10"/>
    <p:sldId id="266" r:id="rId11"/>
    <p:sldId id="272" r:id="rId12"/>
    <p:sldId id="273" r:id="rId13"/>
    <p:sldId id="264" r:id="rId14"/>
    <p:sldId id="267" r:id="rId15"/>
    <p:sldId id="271" r:id="rId16"/>
  </p:sldIdLst>
  <p:sldSz cx="9144000" cy="6858000" type="screen4x3"/>
  <p:notesSz cx="6858000" cy="9144000"/>
  <p:custDataLst>
    <p:tags r:id="rId19"/>
  </p:custData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eorgia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eorgia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eorgia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eorgia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eorgia" pitchFamily="18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Georgia" pitchFamily="18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Georgia" pitchFamily="18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Georgia" pitchFamily="18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Georgia" pitchFamily="18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00FFFF"/>
    <a:srgbClr val="BA2020"/>
    <a:srgbClr val="C5D1D7"/>
    <a:srgbClr val="000080"/>
    <a:srgbClr val="008B80"/>
    <a:srgbClr val="CA953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60" autoAdjust="0"/>
    <p:restoredTop sz="94849" autoAdjust="0"/>
  </p:normalViewPr>
  <p:slideViewPr>
    <p:cSldViewPr>
      <p:cViewPr varScale="1">
        <p:scale>
          <a:sx n="69" d="100"/>
          <a:sy n="69" d="100"/>
        </p:scale>
        <p:origin x="-1398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6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2886" y="-10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BD3356-D5A7-4FA6-A7BF-BD0871B8E6C4}" type="datetimeFigureOut">
              <a:rPr lang="en-US" smtClean="0"/>
              <a:t>2/1/2015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E68E8D-4042-4A5D-976C-EC839048C1EB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1204CA67-DBF8-4FC2-B8FA-A960F1FD0B1E}" type="datetimeFigureOut">
              <a:rPr lang="en-GB"/>
              <a:pPr>
                <a:defRPr/>
              </a:pPr>
              <a:t>01/02/2015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GB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CED7F66F-8D2C-49BF-AD5B-E1954DDCD6EF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303263065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ED7F66F-8D2C-49BF-AD5B-E1954DDCD6EF}" type="slidenum">
              <a:rPr lang="en-GB" smtClean="0"/>
              <a:pPr>
                <a:defRPr/>
              </a:pPr>
              <a:t>2</a:t>
            </a:fld>
            <a:endParaRPr lang="en-GB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174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GB" smtClean="0"/>
          </a:p>
        </p:txBody>
      </p:sp>
      <p:sp>
        <p:nvSpPr>
          <p:cNvPr id="21508" name="Slide Number Placeholder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DA5F722-8457-40F3-8F71-13C0473EDDD8}" type="slidenum">
              <a:rPr lang="en-GB">
                <a:latin typeface="Calibri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</a:t>
            </a:fld>
            <a:endParaRPr lang="en-GB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77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GB" smtClean="0"/>
          </a:p>
        </p:txBody>
      </p:sp>
      <p:sp>
        <p:nvSpPr>
          <p:cNvPr id="22532" name="Slide Number Placeholder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E3007A8-864A-44C6-98C3-55405B31C3C2}" type="slidenum">
              <a:rPr lang="en-GB">
                <a:latin typeface="Calibri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9</a:t>
            </a:fld>
            <a:endParaRPr lang="en-GB">
              <a:latin typeface="Calibri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pPr>
              <a:defRPr/>
            </a:pPr>
            <a:fld id="{02758BE9-258C-4BD9-A50C-141282D2A9D1}" type="datetimeFigureOut">
              <a:rPr lang="en-GB" smtClean="0"/>
              <a:pPr>
                <a:defRPr/>
              </a:pPr>
              <a:t>01/02/2015</a:t>
            </a:fld>
            <a:endParaRPr lang="en-GB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0" name="Rectangle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Rectangle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Straight Connector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Straight Connector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Rectangle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Oval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Oval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Oval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pPr>
              <a:defRPr/>
            </a:pPr>
            <a:fld id="{47A31FBE-5848-4B95-A82B-CA3A2F3EDF5F}" type="slidenum">
              <a:rPr lang="en-GB" smtClean="0"/>
              <a:pPr>
                <a:defRPr/>
              </a:pPr>
              <a:t>‹#›</a:t>
            </a:fld>
            <a:endParaRPr lang="en-GB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1F4A821-3A11-47EA-982F-F2BF8353EF2A}" type="datetimeFigureOut">
              <a:rPr lang="en-GB" smtClean="0"/>
              <a:pPr>
                <a:defRPr/>
              </a:pPr>
              <a:t>01/02/2015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D4675DA-2C57-4B4B-A130-474555BEFBA8}" type="slidenum">
              <a:rPr lang="en-GB" smtClean="0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C740963-BEFF-41D8-B36C-BEB24BBFF973}" type="datetimeFigureOut">
              <a:rPr lang="en-GB" smtClean="0"/>
              <a:pPr>
                <a:defRPr/>
              </a:pPr>
              <a:t>01/02/2015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DE947B3-224E-4174-875D-BC7B9BA2C076}" type="slidenum">
              <a:rPr lang="en-GB" smtClean="0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pPr>
              <a:defRPr/>
            </a:pPr>
            <a:fld id="{95F6321D-97BD-4025-B82B-94280F7AA44F}" type="datetimeFigureOut">
              <a:rPr lang="en-GB" smtClean="0"/>
              <a:pPr>
                <a:defRPr/>
              </a:pPr>
              <a:t>01/02/2015</a:t>
            </a:fld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pPr>
              <a:defRPr/>
            </a:pPr>
            <a:fld id="{E5CF6BE4-370C-4DD5-AD12-36B681C11D1F}" type="slidenum">
              <a:rPr lang="en-GB" smtClean="0"/>
              <a:pPr>
                <a:defRPr/>
              </a:pPr>
              <a:t>‹#›</a:t>
            </a:fld>
            <a:endParaRPr lang="en-GB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pPr>
              <a:defRPr/>
            </a:pPr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pPr>
              <a:defRPr/>
            </a:pPr>
            <a:fld id="{39C7615A-72F1-4D24-A91D-2D9CE1EF6FA2}" type="datetimeFigureOut">
              <a:rPr lang="en-GB" smtClean="0"/>
              <a:pPr>
                <a:defRPr/>
              </a:pPr>
              <a:t>01/02/2015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9" name="Rectangle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Straight Connector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Straight Connector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Rectangle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Oval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Oval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Oval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Straight Connector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pPr>
              <a:defRPr/>
            </a:pPr>
            <a:fld id="{4E64D304-8FB3-4A74-AD33-A6B795F22D74}" type="slidenum">
              <a:rPr lang="en-GB" smtClean="0"/>
              <a:pPr>
                <a:defRPr/>
              </a:pPr>
              <a:t>‹#›</a:t>
            </a:fld>
            <a:endParaRPr lang="en-GB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10CEA7E-A9BC-4192-91AD-7D7632F0E5F8}" type="datetimeFigureOut">
              <a:rPr lang="en-GB" smtClean="0"/>
              <a:pPr>
                <a:defRPr/>
              </a:pPr>
              <a:t>01/02/2015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44F7C3C-B07B-497F-BEFB-5EDC5D7BF310}" type="slidenum">
              <a:rPr lang="en-GB" smtClean="0"/>
              <a:pPr>
                <a:defRPr/>
              </a:pPr>
              <a:t>‹#›</a:t>
            </a:fld>
            <a:endParaRPr lang="en-GB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0A81DE9-DCC0-4ED5-A650-1654BC3EAB64}" type="datetimeFigureOut">
              <a:rPr lang="en-GB" smtClean="0"/>
              <a:pPr>
                <a:defRPr/>
              </a:pPr>
              <a:t>01/02/2015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C52C087-0973-4C91-BF3C-697CCF84CA44}" type="slidenum">
              <a:rPr lang="en-GB" smtClean="0"/>
              <a:pPr>
                <a:defRPr/>
              </a:pPr>
              <a:t>‹#›</a:t>
            </a:fld>
            <a:endParaRPr lang="en-GB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>
              <a:defRPr/>
            </a:pPr>
            <a:fld id="{C3CBA8ED-43CA-4C31-95B9-8DFA2E76BCEC}" type="datetimeFigureOut">
              <a:rPr lang="en-GB" smtClean="0"/>
              <a:pPr>
                <a:defRPr/>
              </a:pPr>
              <a:t>01/02/2015</a:t>
            </a:fld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>
              <a:defRPr/>
            </a:pPr>
            <a:fld id="{F484D69B-8FCF-4A43-B6B2-DC6F5E1F8A73}" type="slidenum">
              <a:rPr lang="en-GB" smtClean="0"/>
              <a:pPr>
                <a:defRPr/>
              </a:pPr>
              <a:t>‹#›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>
              <a:defRPr/>
            </a:pPr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682B6CA-E454-42D8-A15D-53856DFFC461}" type="datetimeFigureOut">
              <a:rPr lang="en-GB" smtClean="0"/>
              <a:pPr>
                <a:defRPr/>
              </a:pPr>
              <a:t>01/02/2015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089D10E-F4C6-4664-A30C-00AA7AFF660D}" type="slidenum">
              <a:rPr lang="en-GB" smtClean="0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Content Placeholder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pPr>
              <a:defRPr/>
            </a:pPr>
            <a:fld id="{041688C9-6488-4AA0-A04B-EB8860658670}" type="datetimeFigureOut">
              <a:rPr lang="en-GB" smtClean="0"/>
              <a:pPr>
                <a:defRPr/>
              </a:pPr>
              <a:t>01/02/2015</a:t>
            </a:fld>
            <a:endParaRPr lang="en-GB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pPr>
              <a:defRPr/>
            </a:pPr>
            <a:fld id="{68E85180-D31A-477C-9AA1-165D5B8F1785}" type="slidenum">
              <a:rPr lang="en-GB" smtClean="0"/>
              <a:pPr>
                <a:defRPr/>
              </a:pPr>
              <a:t>‹#›</a:t>
            </a:fld>
            <a:endParaRPr lang="en-GB"/>
          </a:p>
        </p:txBody>
      </p:sp>
      <p:sp>
        <p:nvSpPr>
          <p:cNvPr id="23" name="Footer Placeholder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pPr>
              <a:defRPr/>
            </a:pPr>
            <a:endParaRPr lang="en-GB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Straight Connector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Date Placeholder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>
              <a:defRPr/>
            </a:pPr>
            <a:fld id="{C45C653C-14B1-43C9-8736-E17CADCB40F2}" type="datetimeFigureOut">
              <a:rPr lang="en-GB" smtClean="0"/>
              <a:pPr>
                <a:defRPr/>
              </a:pPr>
              <a:t>01/02/2015</a:t>
            </a:fld>
            <a:endParaRPr lang="en-GB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>
              <a:defRPr/>
            </a:pPr>
            <a:fld id="{2E105A12-160F-4E31-83A3-2AEA633D5C8F}" type="slidenum">
              <a:rPr lang="en-GB" smtClean="0"/>
              <a:pPr>
                <a:defRPr/>
              </a:pPr>
              <a:t>‹#›</a:t>
            </a:fld>
            <a:endParaRPr lang="en-GB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>
              <a:defRPr/>
            </a:pPr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D9993C3F-05A7-4093-800F-7F2A83F5BBBB}" type="datetimeFigureOut">
              <a:rPr lang="en-GB" smtClean="0"/>
              <a:pPr>
                <a:defRPr/>
              </a:pPr>
              <a:t>01/02/2015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434F1899-1856-4742-B98F-ACA5392C37E9}" type="slidenum">
              <a:rPr lang="en-GB" smtClean="0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80" r:id="rId1"/>
    <p:sldLayoutId id="2147484081" r:id="rId2"/>
    <p:sldLayoutId id="2147484082" r:id="rId3"/>
    <p:sldLayoutId id="2147484083" r:id="rId4"/>
    <p:sldLayoutId id="2147484084" r:id="rId5"/>
    <p:sldLayoutId id="2147484085" r:id="rId6"/>
    <p:sldLayoutId id="2147484086" r:id="rId7"/>
    <p:sldLayoutId id="2147484087" r:id="rId8"/>
    <p:sldLayoutId id="2147484088" r:id="rId9"/>
    <p:sldLayoutId id="2147484089" r:id="rId10"/>
    <p:sldLayoutId id="2147484090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9750" y="549275"/>
            <a:ext cx="8059738" cy="1470025"/>
          </a:xfrm>
        </p:spPr>
        <p:txBody>
          <a:bodyPr>
            <a:normAutofit/>
          </a:bodyPr>
          <a:lstStyle/>
          <a:p>
            <a:pPr eaLnBrk="1" hangingPunct="1"/>
            <a:r>
              <a:rPr lang="en-GB" dirty="0" err="1" smtClean="0"/>
              <a:t>Ce</a:t>
            </a:r>
            <a:r>
              <a:rPr lang="en-GB" dirty="0" smtClean="0"/>
              <a:t> </a:t>
            </a:r>
            <a:r>
              <a:rPr lang="en-GB" dirty="0" err="1" smtClean="0"/>
              <a:t>sunt</a:t>
            </a:r>
            <a:r>
              <a:rPr lang="en-GB" dirty="0" smtClean="0"/>
              <a:t/>
            </a:r>
            <a:br>
              <a:rPr lang="en-GB" dirty="0" smtClean="0"/>
            </a:br>
            <a:r>
              <a:rPr lang="en-GB" i="1" dirty="0" err="1" smtClean="0">
                <a:solidFill>
                  <a:srgbClr val="BA2020"/>
                </a:solidFill>
              </a:rPr>
              <a:t>Subprogramele</a:t>
            </a:r>
            <a:r>
              <a:rPr lang="en-GB" i="1" dirty="0" smtClean="0">
                <a:solidFill>
                  <a:srgbClr val="BA2020"/>
                </a:solidFill>
              </a:rPr>
              <a:t> recursive ?</a:t>
            </a:r>
            <a:endParaRPr lang="en-GB" dirty="0" smtClean="0">
              <a:solidFill>
                <a:srgbClr val="BA2020"/>
              </a:solidFill>
            </a:endParaRPr>
          </a:p>
        </p:txBody>
      </p:sp>
      <p:sp>
        <p:nvSpPr>
          <p:cNvPr id="14341" name="TextBox 5"/>
          <p:cNvSpPr txBox="1">
            <a:spLocks noChangeArrowheads="1"/>
          </p:cNvSpPr>
          <p:nvPr/>
        </p:nvSpPr>
        <p:spPr bwMode="auto">
          <a:xfrm>
            <a:off x="2484438" y="3482975"/>
            <a:ext cx="4103687" cy="80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  <a:cs typeface="Arial" charset="0"/>
              </a:defRPr>
            </a:lvl9pPr>
          </a:lstStyle>
          <a:p>
            <a:pPr eaLnBrk="1" hangingPunct="1"/>
            <a:endParaRPr lang="en-GB" sz="2800" b="1" i="1" dirty="0">
              <a:solidFill>
                <a:schemeClr val="accent1"/>
              </a:solidFill>
            </a:endParaRPr>
          </a:p>
          <a:p>
            <a:pPr eaLnBrk="1" hangingPunct="1"/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/>
          </p:cNvSpPr>
          <p:nvPr>
            <p:ph type="title"/>
          </p:nvPr>
        </p:nvSpPr>
        <p:spPr>
          <a:xfrm>
            <a:off x="1476375" y="228600"/>
            <a:ext cx="7359650" cy="758825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smtClean="0"/>
              <a:t>Cum scriem un subprogram recursiv ?</a:t>
            </a:r>
          </a:p>
        </p:txBody>
      </p:sp>
      <p:sp>
        <p:nvSpPr>
          <p:cNvPr id="37891" name="Rectangle 3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/>
          </a:bodyPr>
          <a:lstStyle/>
          <a:p>
            <a:pPr marL="363538" indent="-363538" eaLnBrk="1" hangingPunct="1">
              <a:buFont typeface="Wingdings 2" pitchFamily="18" charset="2"/>
              <a:buAutoNum type="arabicPeriod"/>
              <a:defRPr/>
            </a:pPr>
            <a:r>
              <a:rPr lang="en-US" dirty="0" err="1" smtClean="0"/>
              <a:t>Trebuie</a:t>
            </a:r>
            <a:r>
              <a:rPr lang="en-US" dirty="0" smtClean="0"/>
              <a:t> s</a:t>
            </a:r>
            <a:r>
              <a:rPr lang="ro-RO" dirty="0" smtClean="0"/>
              <a:t>ă</a:t>
            </a:r>
            <a:r>
              <a:rPr lang="en-US" dirty="0" smtClean="0"/>
              <a:t> </a:t>
            </a:r>
            <a:r>
              <a:rPr lang="en-US" dirty="0" err="1" smtClean="0"/>
              <a:t>formul</a:t>
            </a:r>
            <a:r>
              <a:rPr lang="ro-RO" dirty="0" smtClean="0"/>
              <a:t>ă</a:t>
            </a:r>
            <a:r>
              <a:rPr lang="en-US" dirty="0" smtClean="0"/>
              <a:t>m </a:t>
            </a:r>
            <a:r>
              <a:rPr lang="en-US" dirty="0" err="1" smtClean="0"/>
              <a:t>problema</a:t>
            </a:r>
            <a:r>
              <a:rPr lang="en-US" dirty="0" smtClean="0"/>
              <a:t> </a:t>
            </a:r>
            <a:r>
              <a:rPr lang="ro-RO" dirty="0" smtClean="0"/>
              <a:t>î</a:t>
            </a:r>
            <a:r>
              <a:rPr lang="en-US" dirty="0" smtClean="0"/>
              <a:t>n </a:t>
            </a:r>
            <a:r>
              <a:rPr lang="en-US" dirty="0" err="1" smtClean="0"/>
              <a:t>termeni</a:t>
            </a:r>
            <a:r>
              <a:rPr lang="en-US" dirty="0" smtClean="0"/>
              <a:t> </a:t>
            </a:r>
            <a:r>
              <a:rPr lang="en-US" dirty="0" err="1" smtClean="0"/>
              <a:t>recursivi</a:t>
            </a:r>
            <a:endParaRPr lang="en-US" dirty="0" smtClean="0"/>
          </a:p>
          <a:p>
            <a:pPr marL="174625" indent="-174625" eaLnBrk="1" hangingPunct="1">
              <a:buFont typeface="Wingdings 2" pitchFamily="18" charset="2"/>
              <a:buNone/>
              <a:defRPr/>
            </a:pPr>
            <a:r>
              <a:rPr lang="en-US" sz="2400" dirty="0" smtClean="0"/>
              <a:t>	-</a:t>
            </a:r>
            <a:r>
              <a:rPr lang="ro-RO" sz="2400" dirty="0" smtClean="0"/>
              <a:t> </a:t>
            </a:r>
            <a:r>
              <a:rPr lang="ro-RO" sz="2400" i="1" dirty="0" smtClean="0"/>
              <a:t>stabilim</a:t>
            </a:r>
            <a:r>
              <a:rPr lang="en-US" sz="2400" dirty="0" smtClean="0"/>
              <a:t> </a:t>
            </a:r>
            <a:r>
              <a:rPr lang="en-US" sz="2400" i="1" dirty="0" smtClean="0"/>
              <a:t>formula de </a:t>
            </a:r>
            <a:r>
              <a:rPr lang="en-US" sz="2400" i="1" dirty="0" err="1" smtClean="0"/>
              <a:t>recuren</a:t>
            </a:r>
            <a:r>
              <a:rPr lang="ro-RO" sz="2400" i="1" dirty="0" smtClean="0"/>
              <a:t>ţă</a:t>
            </a:r>
            <a:endParaRPr lang="en-US" sz="2400" i="1" dirty="0" smtClean="0"/>
          </a:p>
          <a:p>
            <a:pPr marL="174625" indent="-174625" eaLnBrk="1" hangingPunct="1">
              <a:buFont typeface="Wingdings 2" pitchFamily="18" charset="2"/>
              <a:buNone/>
              <a:defRPr/>
            </a:pPr>
            <a:r>
              <a:rPr lang="en-US" sz="2400" dirty="0" smtClean="0"/>
              <a:t>	- </a:t>
            </a:r>
            <a:r>
              <a:rPr lang="ro-RO" sz="2400" i="1" dirty="0" smtClean="0"/>
              <a:t>identificăm </a:t>
            </a:r>
            <a:r>
              <a:rPr lang="en-US" sz="2400" i="1" dirty="0" err="1" smtClean="0"/>
              <a:t>solu</a:t>
            </a:r>
            <a:r>
              <a:rPr lang="ro-RO" sz="2400" i="1" dirty="0" smtClean="0"/>
              <a:t>ţi</a:t>
            </a:r>
            <a:r>
              <a:rPr lang="en-US" sz="2400" i="1" dirty="0" smtClean="0"/>
              <a:t>a </a:t>
            </a:r>
            <a:r>
              <a:rPr lang="ro-RO" sz="2400" i="1" dirty="0" smtClean="0"/>
              <a:t>î</a:t>
            </a:r>
            <a:r>
              <a:rPr lang="en-US" sz="2400" i="1" dirty="0" smtClean="0"/>
              <a:t>n </a:t>
            </a:r>
            <a:r>
              <a:rPr lang="en-US" sz="2400" i="1" dirty="0" err="1" smtClean="0"/>
              <a:t>cazul</a:t>
            </a:r>
            <a:r>
              <a:rPr lang="en-US" sz="2400" i="1" dirty="0" smtClean="0"/>
              <a:t> </a:t>
            </a:r>
            <a:r>
              <a:rPr lang="en-US" sz="2400" i="1" dirty="0" err="1" smtClean="0"/>
              <a:t>rezolv</a:t>
            </a:r>
            <a:r>
              <a:rPr lang="ro-RO" sz="2400" i="1" dirty="0" smtClean="0"/>
              <a:t>ă</a:t>
            </a:r>
            <a:r>
              <a:rPr lang="en-US" sz="2400" i="1" dirty="0" err="1" smtClean="0"/>
              <a:t>rii</a:t>
            </a:r>
            <a:r>
              <a:rPr lang="en-US" sz="2400" i="1" dirty="0" smtClean="0"/>
              <a:t> </a:t>
            </a:r>
            <a:r>
              <a:rPr lang="en-US" sz="2400" i="1" dirty="0" err="1" smtClean="0"/>
              <a:t>directe</a:t>
            </a:r>
            <a:r>
              <a:rPr lang="ro-RO" sz="2400" dirty="0" smtClean="0"/>
              <a:t>, dată de obicei sub forma </a:t>
            </a:r>
            <a:r>
              <a:rPr lang="ro-RO" sz="2400" i="1" dirty="0" smtClean="0"/>
              <a:t>condiţiilor iniţiale</a:t>
            </a:r>
          </a:p>
          <a:p>
            <a:pPr marL="174625" indent="-174625" eaLnBrk="1" hangingPunct="1">
              <a:spcAft>
                <a:spcPts val="1200"/>
              </a:spcAft>
              <a:buFont typeface="Wingdings 2" pitchFamily="18" charset="2"/>
              <a:buNone/>
              <a:defRPr/>
            </a:pPr>
            <a:r>
              <a:rPr lang="ro-RO" sz="2400" i="1" dirty="0"/>
              <a:t> </a:t>
            </a:r>
            <a:r>
              <a:rPr lang="ro-RO" sz="2400" i="1" dirty="0" smtClean="0"/>
              <a:t> - formulăm subproblemele</a:t>
            </a:r>
            <a:r>
              <a:rPr lang="ro-RO" sz="2400" dirty="0" smtClean="0"/>
              <a:t> de rezolvat în cazul în care nu dispunem de o formulă de recurenţă</a:t>
            </a:r>
            <a:endParaRPr lang="en-US" dirty="0" smtClean="0"/>
          </a:p>
          <a:p>
            <a:pPr marL="363538" indent="-363538" eaLnBrk="1" hangingPunct="1">
              <a:buFont typeface="+mj-lt"/>
              <a:buAutoNum type="arabicPeriod" startAt="2"/>
              <a:defRPr/>
            </a:pPr>
            <a:r>
              <a:rPr lang="en-US" dirty="0" err="1" smtClean="0"/>
              <a:t>Scriem</a:t>
            </a:r>
            <a:r>
              <a:rPr lang="en-US" dirty="0" smtClean="0"/>
              <a:t> </a:t>
            </a:r>
            <a:r>
              <a:rPr lang="en-US" dirty="0" err="1" smtClean="0"/>
              <a:t>subprogramul</a:t>
            </a:r>
            <a:r>
              <a:rPr lang="en-US" dirty="0" smtClean="0"/>
              <a:t> </a:t>
            </a:r>
            <a:r>
              <a:rPr lang="en-US" dirty="0" err="1" smtClean="0"/>
              <a:t>recursiv</a:t>
            </a:r>
            <a:r>
              <a:rPr lang="en-US" dirty="0" smtClean="0"/>
              <a:t>:</a:t>
            </a:r>
          </a:p>
          <a:p>
            <a:pPr marL="174625" indent="-174625" eaLnBrk="1" hangingPunct="1">
              <a:buFont typeface="Wingdings 2" pitchFamily="18" charset="2"/>
              <a:buNone/>
              <a:defRPr/>
            </a:pPr>
            <a:r>
              <a:rPr lang="en-US" sz="2400" dirty="0" smtClean="0"/>
              <a:t> 	- </a:t>
            </a:r>
            <a:r>
              <a:rPr lang="en-US" sz="2400" dirty="0" err="1" smtClean="0"/>
              <a:t>solu</a:t>
            </a:r>
            <a:r>
              <a:rPr lang="ro-RO" sz="2400" dirty="0" smtClean="0"/>
              <a:t>ţ</a:t>
            </a:r>
            <a:r>
              <a:rPr lang="en-US" sz="2400" dirty="0" err="1" smtClean="0"/>
              <a:t>ia</a:t>
            </a:r>
            <a:r>
              <a:rPr lang="en-US" sz="2400" dirty="0" smtClean="0"/>
              <a:t> direct</a:t>
            </a:r>
            <a:r>
              <a:rPr lang="ro-RO" sz="2400" dirty="0" smtClean="0"/>
              <a:t>ă</a:t>
            </a:r>
            <a:r>
              <a:rPr lang="en-US" sz="2400" dirty="0" smtClean="0"/>
              <a:t> se </a:t>
            </a:r>
            <a:r>
              <a:rPr lang="en-US" sz="2400" dirty="0" err="1" smtClean="0"/>
              <a:t>scrie</a:t>
            </a:r>
            <a:r>
              <a:rPr lang="en-US" sz="2400" dirty="0" smtClean="0"/>
              <a:t> sub forma </a:t>
            </a:r>
            <a:r>
              <a:rPr lang="en-US" sz="2400" i="1" dirty="0" err="1" smtClean="0"/>
              <a:t>condi</a:t>
            </a:r>
            <a:r>
              <a:rPr lang="ro-RO" sz="2400" i="1" dirty="0" smtClean="0"/>
              <a:t>ţ</a:t>
            </a:r>
            <a:r>
              <a:rPr lang="en-US" sz="2400" i="1" dirty="0" err="1" smtClean="0"/>
              <a:t>iei</a:t>
            </a:r>
            <a:r>
              <a:rPr lang="en-US" sz="2400" i="1" dirty="0" smtClean="0"/>
              <a:t> de </a:t>
            </a:r>
            <a:r>
              <a:rPr lang="en-US" sz="2400" i="1" dirty="0" err="1" smtClean="0"/>
              <a:t>oprire</a:t>
            </a:r>
            <a:endParaRPr lang="en-US" sz="2400" i="1" dirty="0" smtClean="0"/>
          </a:p>
          <a:p>
            <a:pPr marL="174625" indent="-174625" eaLnBrk="1" hangingPunct="1">
              <a:buFont typeface="Wingdings 2" pitchFamily="18" charset="2"/>
              <a:buNone/>
              <a:defRPr/>
            </a:pPr>
            <a:r>
              <a:rPr lang="en-US" sz="2400" dirty="0" smtClean="0"/>
              <a:t>	- </a:t>
            </a:r>
            <a:r>
              <a:rPr lang="en-US" sz="2400" i="1" dirty="0" err="1" smtClean="0"/>
              <a:t>apelul</a:t>
            </a:r>
            <a:r>
              <a:rPr lang="en-US" sz="2400" i="1" dirty="0" smtClean="0"/>
              <a:t> </a:t>
            </a:r>
            <a:r>
              <a:rPr lang="en-US" sz="2400" i="1" dirty="0" err="1" smtClean="0"/>
              <a:t>recursiv</a:t>
            </a:r>
            <a:r>
              <a:rPr lang="en-US" sz="2400" i="1" dirty="0" smtClean="0"/>
              <a:t> </a:t>
            </a:r>
            <a:r>
              <a:rPr lang="en-US" sz="2400" dirty="0" err="1" smtClean="0"/>
              <a:t>rezult</a:t>
            </a:r>
            <a:r>
              <a:rPr lang="ro-RO" sz="2400" dirty="0" smtClean="0"/>
              <a:t>ă</a:t>
            </a:r>
            <a:r>
              <a:rPr lang="en-US" sz="2400" dirty="0" smtClean="0"/>
              <a:t> din formula de </a:t>
            </a:r>
            <a:r>
              <a:rPr lang="en-US" sz="2400" dirty="0" err="1" smtClean="0"/>
              <a:t>recuren</a:t>
            </a:r>
            <a:r>
              <a:rPr lang="ro-RO" sz="2400" dirty="0" smtClean="0"/>
              <a:t>ţă</a:t>
            </a:r>
          </a:p>
          <a:p>
            <a:pPr marL="174625" indent="-174625" eaLnBrk="1" hangingPunct="1">
              <a:buFont typeface="Wingdings 2" pitchFamily="18" charset="2"/>
              <a:buNone/>
              <a:defRPr/>
            </a:pPr>
            <a:r>
              <a:rPr lang="ro-RO" sz="2400" dirty="0"/>
              <a:t> </a:t>
            </a:r>
            <a:r>
              <a:rPr lang="ro-RO" sz="2400" dirty="0" smtClean="0"/>
              <a:t> - la fiecare apel </a:t>
            </a:r>
            <a:r>
              <a:rPr lang="ro-RO" sz="2400" i="1" dirty="0" smtClean="0"/>
              <a:t>problema parţială trebuie rezolvată complet</a:t>
            </a:r>
            <a:endParaRPr lang="en-US" sz="2400" i="1" dirty="0" smtClean="0"/>
          </a:p>
          <a:p>
            <a:pPr marL="514350" indent="-514350" eaLnBrk="1" hangingPunct="1">
              <a:buFont typeface="Wingdings 2" pitchFamily="18" charset="2"/>
              <a:buAutoNum type="arabicPeriod"/>
              <a:defRPr/>
            </a:pP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GB" dirty="0" smtClean="0"/>
              <a:t>R</a:t>
            </a:r>
            <a:r>
              <a:rPr lang="ro-RO" dirty="0" smtClean="0"/>
              <a:t>ăspundeţi la întrebări</a:t>
            </a:r>
            <a:endParaRPr lang="en-GB" dirty="0"/>
          </a:p>
        </p:txBody>
      </p:sp>
      <p:pic>
        <p:nvPicPr>
          <p:cNvPr id="24601" name="Picture 25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7200" y="1799753"/>
            <a:ext cx="7467600" cy="44745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R</a:t>
            </a:r>
            <a:r>
              <a:rPr lang="ro-RO" dirty="0"/>
              <a:t>ăspundeţi la întrebări</a:t>
            </a:r>
            <a:endParaRPr lang="en-GB" dirty="0"/>
          </a:p>
        </p:txBody>
      </p:sp>
      <p:pic>
        <p:nvPicPr>
          <p:cNvPr id="25606" name="Picture 6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7200" y="1995245"/>
            <a:ext cx="7467600" cy="40835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3568" y="476672"/>
            <a:ext cx="7504112" cy="758825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ro-RO" sz="3200" dirty="0" smtClean="0"/>
              <a:t>Aţi înţeles </a:t>
            </a:r>
            <a:r>
              <a:rPr lang="en-GB" sz="3200" dirty="0" smtClean="0"/>
              <a:t>? </a:t>
            </a:r>
            <a:r>
              <a:rPr lang="ro-RO" sz="3200" dirty="0" smtClean="0"/>
              <a:t>Încercaţi</a:t>
            </a:r>
            <a:r>
              <a:rPr lang="en-GB" sz="3200" dirty="0" smtClean="0"/>
              <a:t> s</a:t>
            </a:r>
            <a:r>
              <a:rPr lang="ro-RO" sz="3200" dirty="0" smtClean="0"/>
              <a:t>ă rezolvaţi</a:t>
            </a:r>
            <a:endParaRPr lang="en-GB" sz="3200" dirty="0"/>
          </a:p>
        </p:txBody>
      </p:sp>
      <p:sp>
        <p:nvSpPr>
          <p:cNvPr id="3" name="Content Placeholder 2"/>
          <p:cNvSpPr>
            <a:spLocks noGrp="1" noRot="1" noChangeAspect="1" noMove="1" noResize="1" noEditPoints="1" noAdjustHandles="1" noChangeArrowheads="1" noChangeShapeType="1" noTextEdit="1"/>
          </p:cNvSpPr>
          <p:nvPr>
            <p:ph sz="quarter" idx="1"/>
          </p:nvPr>
        </p:nvSpPr>
        <p:spPr>
          <a:blipFill rotWithShape="1">
            <a:blip r:embed="rId2" cstate="print"/>
            <a:stretch>
              <a:fillRect l="-1362" t="-1200" r="-1004"/>
            </a:stretch>
          </a:blipFill>
          <a:extLst/>
        </p:spPr>
        <p:txBody>
          <a:bodyPr/>
          <a:lstStyle/>
          <a:p>
            <a:pPr>
              <a:defRPr/>
            </a:pPr>
            <a:r>
              <a:rPr lang="en-GB" dirty="0">
                <a:noFill/>
              </a:rPr>
              <a:t> 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76375" y="228600"/>
            <a:ext cx="7359650" cy="758825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ro-RO" dirty="0" smtClean="0"/>
              <a:t>Să recapitulăm</a:t>
            </a:r>
            <a:endParaRPr lang="en-GB" dirty="0"/>
          </a:p>
        </p:txBody>
      </p:sp>
      <p:sp>
        <p:nvSpPr>
          <p:cNvPr id="27651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412776"/>
            <a:ext cx="8229600" cy="4911824"/>
          </a:xfrm>
        </p:spPr>
        <p:txBody>
          <a:bodyPr>
            <a:normAutofit/>
          </a:bodyPr>
          <a:lstStyle/>
          <a:p>
            <a:pPr eaLnBrk="1" hangingPunct="1"/>
            <a:r>
              <a:rPr lang="ro-RO" dirty="0" smtClean="0"/>
              <a:t>Ce este </a:t>
            </a:r>
            <a:r>
              <a:rPr lang="ro-RO" i="1" dirty="0" smtClean="0">
                <a:solidFill>
                  <a:srgbClr val="C00000"/>
                </a:solidFill>
              </a:rPr>
              <a:t>recursivitatea</a:t>
            </a:r>
            <a:r>
              <a:rPr lang="ro-RO" dirty="0" smtClean="0">
                <a:solidFill>
                  <a:srgbClr val="C00000"/>
                </a:solidFill>
              </a:rPr>
              <a:t> </a:t>
            </a:r>
            <a:r>
              <a:rPr lang="en-GB" dirty="0" smtClean="0"/>
              <a:t>?</a:t>
            </a:r>
          </a:p>
          <a:p>
            <a:pPr eaLnBrk="1" hangingPunct="1"/>
            <a:r>
              <a:rPr lang="en-GB" dirty="0" smtClean="0"/>
              <a:t>Cum </a:t>
            </a:r>
            <a:r>
              <a:rPr lang="en-GB" i="1" dirty="0" err="1" smtClean="0">
                <a:solidFill>
                  <a:srgbClr val="C00000"/>
                </a:solidFill>
              </a:rPr>
              <a:t>recunoa</a:t>
            </a:r>
            <a:r>
              <a:rPr lang="ro-RO" i="1" dirty="0" smtClean="0">
                <a:solidFill>
                  <a:srgbClr val="C00000"/>
                </a:solidFill>
              </a:rPr>
              <a:t>ştem </a:t>
            </a:r>
            <a:r>
              <a:rPr lang="ro-RO" dirty="0" smtClean="0"/>
              <a:t>un subprogram recursiv </a:t>
            </a:r>
            <a:r>
              <a:rPr lang="en-GB" dirty="0" smtClean="0"/>
              <a:t>?</a:t>
            </a:r>
          </a:p>
          <a:p>
            <a:pPr eaLnBrk="1" hangingPunct="1"/>
            <a:r>
              <a:rPr lang="ro-RO" dirty="0" smtClean="0"/>
              <a:t>Unde scriem</a:t>
            </a:r>
            <a:r>
              <a:rPr lang="en-GB" dirty="0" smtClean="0"/>
              <a:t> </a:t>
            </a:r>
            <a:r>
              <a:rPr lang="en-GB" i="1" dirty="0" err="1" smtClean="0">
                <a:solidFill>
                  <a:srgbClr val="C00000"/>
                </a:solidFill>
              </a:rPr>
              <a:t>apelul</a:t>
            </a:r>
            <a:r>
              <a:rPr lang="en-GB" i="1" dirty="0" smtClean="0">
                <a:solidFill>
                  <a:srgbClr val="C00000"/>
                </a:solidFill>
              </a:rPr>
              <a:t> </a:t>
            </a:r>
            <a:r>
              <a:rPr lang="en-GB" i="1" dirty="0" err="1" smtClean="0">
                <a:solidFill>
                  <a:srgbClr val="C00000"/>
                </a:solidFill>
              </a:rPr>
              <a:t>ini</a:t>
            </a:r>
            <a:r>
              <a:rPr lang="ro-RO" i="1" dirty="0" smtClean="0">
                <a:solidFill>
                  <a:srgbClr val="C00000"/>
                </a:solidFill>
              </a:rPr>
              <a:t>ţial</a:t>
            </a:r>
            <a:r>
              <a:rPr lang="ro-RO" dirty="0" smtClean="0"/>
              <a:t> </a:t>
            </a:r>
            <a:r>
              <a:rPr lang="en-GB" dirty="0" smtClean="0"/>
              <a:t>?</a:t>
            </a:r>
          </a:p>
          <a:p>
            <a:pPr eaLnBrk="1" hangingPunct="1"/>
            <a:r>
              <a:rPr lang="en-GB" dirty="0" smtClean="0"/>
              <a:t>Care </a:t>
            </a:r>
            <a:r>
              <a:rPr lang="en-GB" dirty="0" err="1" smtClean="0"/>
              <a:t>este</a:t>
            </a:r>
            <a:r>
              <a:rPr lang="en-GB" dirty="0" smtClean="0"/>
              <a:t> </a:t>
            </a:r>
            <a:r>
              <a:rPr lang="en-GB" dirty="0" err="1" smtClean="0"/>
              <a:t>rolul</a:t>
            </a:r>
            <a:r>
              <a:rPr lang="en-GB" dirty="0" smtClean="0"/>
              <a:t> </a:t>
            </a:r>
            <a:r>
              <a:rPr lang="en-GB" i="1" dirty="0" err="1" smtClean="0">
                <a:solidFill>
                  <a:srgbClr val="C00000"/>
                </a:solidFill>
              </a:rPr>
              <a:t>condi</a:t>
            </a:r>
            <a:r>
              <a:rPr lang="ro-RO" i="1" dirty="0" smtClean="0">
                <a:solidFill>
                  <a:srgbClr val="C00000"/>
                </a:solidFill>
              </a:rPr>
              <a:t>ţiei de op</a:t>
            </a:r>
            <a:r>
              <a:rPr lang="en-GB" i="1" dirty="0" err="1" smtClean="0">
                <a:solidFill>
                  <a:srgbClr val="C00000"/>
                </a:solidFill>
              </a:rPr>
              <a:t>rire</a:t>
            </a:r>
            <a:r>
              <a:rPr lang="ro-RO" dirty="0" smtClean="0"/>
              <a:t> </a:t>
            </a:r>
            <a:r>
              <a:rPr lang="en-GB" dirty="0" smtClean="0"/>
              <a:t>?</a:t>
            </a:r>
          </a:p>
          <a:p>
            <a:pPr eaLnBrk="1" hangingPunct="1"/>
            <a:r>
              <a:rPr lang="en-GB" dirty="0" err="1" smtClean="0"/>
              <a:t>Ce</a:t>
            </a:r>
            <a:r>
              <a:rPr lang="en-GB" dirty="0" smtClean="0"/>
              <a:t> </a:t>
            </a:r>
            <a:r>
              <a:rPr lang="en-GB" i="1" dirty="0" err="1" smtClean="0">
                <a:solidFill>
                  <a:srgbClr val="C00000"/>
                </a:solidFill>
              </a:rPr>
              <a:t>diferen</a:t>
            </a:r>
            <a:r>
              <a:rPr lang="ro-RO" i="1" dirty="0" smtClean="0">
                <a:solidFill>
                  <a:srgbClr val="C00000"/>
                </a:solidFill>
              </a:rPr>
              <a:t>ţe de scriere</a:t>
            </a:r>
            <a:r>
              <a:rPr lang="ro-RO" dirty="0" smtClean="0"/>
              <a:t> există între versiunea </a:t>
            </a:r>
            <a:r>
              <a:rPr lang="ro-RO" i="1" dirty="0" smtClean="0"/>
              <a:t>iterativă</a:t>
            </a:r>
            <a:r>
              <a:rPr lang="ro-RO" dirty="0" smtClean="0"/>
              <a:t> şi cea </a:t>
            </a:r>
            <a:r>
              <a:rPr lang="ro-RO" i="1" dirty="0" smtClean="0"/>
              <a:t>recursivă</a:t>
            </a:r>
            <a:r>
              <a:rPr lang="ro-RO" dirty="0" smtClean="0"/>
              <a:t> a unui algoritm </a:t>
            </a:r>
            <a:r>
              <a:rPr lang="en-GB" dirty="0" smtClean="0"/>
              <a:t>?</a:t>
            </a:r>
            <a:endParaRPr lang="ro-RO" dirty="0" smtClean="0"/>
          </a:p>
          <a:p>
            <a:pPr eaLnBrk="1" hangingPunct="1"/>
            <a:r>
              <a:rPr lang="ro-RO" dirty="0" smtClean="0"/>
              <a:t>Cum scriem un subprogram recursiv pentru care </a:t>
            </a:r>
            <a:r>
              <a:rPr lang="ro-RO" i="1" dirty="0" smtClean="0">
                <a:solidFill>
                  <a:srgbClr val="C00000"/>
                </a:solidFill>
              </a:rPr>
              <a:t>avem o formulă de recurenţă</a:t>
            </a:r>
            <a:r>
              <a:rPr lang="ro-RO" dirty="0" smtClean="0"/>
              <a:t> </a:t>
            </a:r>
            <a:r>
              <a:rPr lang="en-GB" dirty="0" smtClean="0"/>
              <a:t>?</a:t>
            </a:r>
          </a:p>
          <a:p>
            <a:pPr eaLnBrk="1" hangingPunct="1"/>
            <a:r>
              <a:rPr lang="en-GB" dirty="0" smtClean="0"/>
              <a:t>Cum </a:t>
            </a:r>
            <a:r>
              <a:rPr lang="en-GB" dirty="0" err="1" smtClean="0"/>
              <a:t>formul</a:t>
            </a:r>
            <a:r>
              <a:rPr lang="ro-RO" dirty="0" smtClean="0"/>
              <a:t>ă</a:t>
            </a:r>
            <a:r>
              <a:rPr lang="en-GB" dirty="0" smtClean="0"/>
              <a:t>m </a:t>
            </a:r>
            <a:r>
              <a:rPr lang="en-GB" dirty="0" err="1" smtClean="0"/>
              <a:t>recursiv</a:t>
            </a:r>
            <a:r>
              <a:rPr lang="en-GB" dirty="0" smtClean="0"/>
              <a:t> </a:t>
            </a:r>
            <a:r>
              <a:rPr lang="ro-RO" dirty="0" smtClean="0"/>
              <a:t>un subprogram pentru care </a:t>
            </a:r>
            <a:r>
              <a:rPr lang="ro-RO" i="1" dirty="0" smtClean="0">
                <a:solidFill>
                  <a:srgbClr val="C00000"/>
                </a:solidFill>
              </a:rPr>
              <a:t>nu avem o formulă de recurenţă</a:t>
            </a:r>
            <a:r>
              <a:rPr lang="ro-RO" dirty="0" smtClean="0"/>
              <a:t> </a:t>
            </a:r>
            <a:r>
              <a:rPr lang="en-GB" dirty="0" smtClean="0"/>
              <a:t>?</a:t>
            </a:r>
          </a:p>
          <a:p>
            <a:pPr eaLnBrk="1" hangingPunct="1"/>
            <a:endParaRPr lang="en-GB" dirty="0" smtClean="0"/>
          </a:p>
          <a:p>
            <a:pPr eaLnBrk="1" hangingPunct="1"/>
            <a:endParaRPr lang="en-GB" dirty="0" smtClean="0"/>
          </a:p>
          <a:p>
            <a:pPr eaLnBrk="1" hangingPunct="1"/>
            <a:endParaRPr lang="en-GB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0" name="Rectangle 38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i="1" dirty="0" err="1" smtClean="0"/>
              <a:t>Subprograme</a:t>
            </a:r>
            <a:r>
              <a:rPr lang="en-US" i="1" dirty="0" smtClean="0"/>
              <a:t> recursive</a:t>
            </a:r>
          </a:p>
        </p:txBody>
      </p:sp>
      <p:graphicFrame>
        <p:nvGraphicFramePr>
          <p:cNvPr id="3109" name="Group 37"/>
          <p:cNvGraphicFramePr>
            <a:graphicFrameLocks noGrp="1"/>
          </p:cNvGraphicFramePr>
          <p:nvPr>
            <p:ph sz="quarter" idx="1"/>
          </p:nvPr>
        </p:nvGraphicFramePr>
        <p:xfrm>
          <a:off x="457200" y="1600200"/>
          <a:ext cx="7467600" cy="5089197"/>
        </p:xfrm>
        <a:graphic>
          <a:graphicData uri="http://schemas.openxmlformats.org/drawingml/2006/table">
            <a:tbl>
              <a:tblPr/>
              <a:tblGrid>
                <a:gridCol w="2489200"/>
                <a:gridCol w="2489200"/>
                <a:gridCol w="2489200"/>
              </a:tblGrid>
              <a:tr h="103023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92D05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</a:rPr>
                        <a:t>Ce</a:t>
                      </a: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2D05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</a:rPr>
                        <a:t> </a:t>
                      </a:r>
                      <a:r>
                        <a:rPr kumimoji="0" lang="ro-RO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2D05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</a:rPr>
                        <a:t>am înţeles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Garamond" pitchFamily="18" charset="0"/>
                        </a:rPr>
                        <a:t>Know</a:t>
                      </a:r>
                    </a:p>
                  </a:txBody>
                  <a:tcPr marL="82973" marR="82973" marT="45721" marB="4572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</a:rPr>
                        <a:t>Ce</a:t>
                      </a: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</a:rPr>
                        <a:t> </a:t>
                      </a:r>
                      <a:r>
                        <a:rPr kumimoji="0" lang="ro-RO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</a:rPr>
                        <a:t>v</a:t>
                      </a:r>
                      <a:r>
                        <a:rPr kumimoji="0" lang="en-US" sz="2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</a:rPr>
                        <a:t>reau</a:t>
                      </a: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</a:rPr>
                        <a:t> s</a:t>
                      </a:r>
                      <a:r>
                        <a:rPr kumimoji="0" lang="ro-RO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</a:rPr>
                        <a:t>ă</a:t>
                      </a: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</a:rPr>
                        <a:t> </a:t>
                      </a:r>
                      <a:r>
                        <a:rPr kumimoji="0" lang="ro-RO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</a:rPr>
                        <a:t>ş</a:t>
                      </a:r>
                      <a:r>
                        <a:rPr kumimoji="0" lang="en-US" sz="2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</a:rPr>
                        <a:t>tiu</a:t>
                      </a:r>
                      <a:endParaRPr kumimoji="0" 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Garamond" pitchFamily="18" charset="0"/>
                        </a:rPr>
                        <a:t>Wonder</a:t>
                      </a:r>
                    </a:p>
                  </a:txBody>
                  <a:tcPr marL="82973" marR="82973"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</a:rPr>
                        <a:t>Ce</a:t>
                      </a: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</a:rPr>
                        <a:t> </a:t>
                      </a:r>
                      <a:r>
                        <a:rPr kumimoji="0" lang="ro-RO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</a:rPr>
                        <a:t>a</a:t>
                      </a: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</a:rPr>
                        <a:t>m </a:t>
                      </a:r>
                      <a:r>
                        <a:rPr kumimoji="0" lang="ro-RO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</a:rPr>
                        <a:t>învăţat</a:t>
                      </a:r>
                      <a:endParaRPr kumimoji="0" 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Garamond" pitchFamily="18" charset="0"/>
                        </a:rPr>
                        <a:t>Learn</a:t>
                      </a:r>
                    </a:p>
                  </a:txBody>
                  <a:tcPr marL="82973" marR="82973"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2708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Garamond" pitchFamily="18" charset="0"/>
                      </a:endParaRPr>
                    </a:p>
                  </a:txBody>
                  <a:tcPr marL="82973" marR="82973" marT="45721" marB="4572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Garamond" pitchFamily="18" charset="0"/>
                      </a:endParaRPr>
                    </a:p>
                  </a:txBody>
                  <a:tcPr marL="82973" marR="82973"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Garamond" pitchFamily="18" charset="0"/>
                      </a:endParaRPr>
                    </a:p>
                  </a:txBody>
                  <a:tcPr marL="82973" marR="82973"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2708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Garamond" pitchFamily="18" charset="0"/>
                      </a:endParaRPr>
                    </a:p>
                  </a:txBody>
                  <a:tcPr marL="82973" marR="82973" marT="45721" marB="4572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Garamond" pitchFamily="18" charset="0"/>
                      </a:endParaRPr>
                    </a:p>
                  </a:txBody>
                  <a:tcPr marL="82973" marR="82973"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Garamond" pitchFamily="18" charset="0"/>
                      </a:endParaRPr>
                    </a:p>
                  </a:txBody>
                  <a:tcPr marL="82973" marR="82973"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254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Garamond" pitchFamily="18" charset="0"/>
                      </a:endParaRPr>
                    </a:p>
                  </a:txBody>
                  <a:tcPr marL="82973" marR="82973" marT="45721" marB="4572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Garamond" pitchFamily="18" charset="0"/>
                      </a:endParaRPr>
                    </a:p>
                  </a:txBody>
                  <a:tcPr marL="82973" marR="82973"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Garamond" pitchFamily="18" charset="0"/>
                      </a:endParaRPr>
                    </a:p>
                  </a:txBody>
                  <a:tcPr marL="82973" marR="82973"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254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Garamond" pitchFamily="18" charset="0"/>
                      </a:endParaRPr>
                    </a:p>
                  </a:txBody>
                  <a:tcPr marL="82973" marR="82973" marT="45721" marB="4572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Garamond" pitchFamily="18" charset="0"/>
                      </a:endParaRPr>
                    </a:p>
                  </a:txBody>
                  <a:tcPr marL="82973" marR="82973"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Garamond" pitchFamily="18" charset="0"/>
                      </a:endParaRPr>
                    </a:p>
                  </a:txBody>
                  <a:tcPr marL="82973" marR="82973"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2708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Garamond" pitchFamily="18" charset="0"/>
                      </a:endParaRPr>
                    </a:p>
                  </a:txBody>
                  <a:tcPr marL="82973" marR="82973" marT="45721" marB="4572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Garamond" pitchFamily="18" charset="0"/>
                      </a:endParaRPr>
                    </a:p>
                  </a:txBody>
                  <a:tcPr marL="82973" marR="82973"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Garamond" pitchFamily="18" charset="0"/>
                      </a:endParaRPr>
                    </a:p>
                  </a:txBody>
                  <a:tcPr marL="82973" marR="82973"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o-RO" smtClean="0">
                <a:solidFill>
                  <a:srgbClr val="7B9899"/>
                </a:solidFill>
              </a:rPr>
              <a:t>Să ne amintim</a:t>
            </a:r>
            <a:endParaRPr lang="en-GB" smtClean="0">
              <a:solidFill>
                <a:srgbClr val="7B9899"/>
              </a:solidFill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sz="quarter" idx="1"/>
          </p:nvPr>
        </p:nvSpPr>
        <p:spPr>
          <a:xfrm>
            <a:off x="323850" y="1593850"/>
            <a:ext cx="8569325" cy="4572000"/>
          </a:xfrm>
        </p:spPr>
        <p:txBody>
          <a:bodyPr>
            <a:normAutofit/>
          </a:bodyPr>
          <a:lstStyle/>
          <a:p>
            <a:pPr eaLnBrk="1" hangingPunct="1">
              <a:spcAft>
                <a:spcPts val="1200"/>
              </a:spcAft>
            </a:pPr>
            <a:r>
              <a:rPr lang="ro-RO" smtClean="0"/>
              <a:t>Ce este un </a:t>
            </a:r>
            <a:r>
              <a:rPr lang="ro-RO" i="1" smtClean="0">
                <a:solidFill>
                  <a:srgbClr val="C00000"/>
                </a:solidFill>
              </a:rPr>
              <a:t>subprogram</a:t>
            </a:r>
            <a:r>
              <a:rPr lang="ro-RO" i="1" smtClean="0"/>
              <a:t> </a:t>
            </a:r>
            <a:r>
              <a:rPr lang="en-GB" smtClean="0"/>
              <a:t>?</a:t>
            </a:r>
          </a:p>
          <a:p>
            <a:pPr eaLnBrk="1" hangingPunct="1">
              <a:spcAft>
                <a:spcPts val="1200"/>
              </a:spcAft>
            </a:pPr>
            <a:r>
              <a:rPr lang="en-GB" smtClean="0"/>
              <a:t>Care sunt </a:t>
            </a:r>
            <a:r>
              <a:rPr lang="en-GB" i="1" smtClean="0">
                <a:solidFill>
                  <a:srgbClr val="C00000"/>
                </a:solidFill>
              </a:rPr>
              <a:t>avantajele</a:t>
            </a:r>
            <a:r>
              <a:rPr lang="en-GB" smtClean="0"/>
              <a:t> folosirii subprogramelor ?</a:t>
            </a:r>
          </a:p>
          <a:p>
            <a:pPr eaLnBrk="1" hangingPunct="1">
              <a:spcAft>
                <a:spcPts val="1200"/>
              </a:spcAft>
            </a:pPr>
            <a:r>
              <a:rPr lang="en-GB" smtClean="0"/>
              <a:t>Ce sunt </a:t>
            </a:r>
            <a:r>
              <a:rPr lang="en-GB" i="1" smtClean="0">
                <a:solidFill>
                  <a:srgbClr val="C00000"/>
                </a:solidFill>
              </a:rPr>
              <a:t>parametrii</a:t>
            </a:r>
            <a:r>
              <a:rPr lang="en-GB" smtClean="0"/>
              <a:t> unui subprogram ?</a:t>
            </a:r>
            <a:endParaRPr lang="ro-RO" smtClean="0"/>
          </a:p>
          <a:p>
            <a:pPr eaLnBrk="1" hangingPunct="1">
              <a:spcAft>
                <a:spcPts val="1200"/>
              </a:spcAft>
            </a:pPr>
            <a:r>
              <a:rPr lang="ro-RO" smtClean="0"/>
              <a:t>Care sunt </a:t>
            </a:r>
            <a:r>
              <a:rPr lang="ro-RO" i="1" smtClean="0">
                <a:solidFill>
                  <a:srgbClr val="C00000"/>
                </a:solidFill>
              </a:rPr>
              <a:t>metodele de transfer</a:t>
            </a:r>
            <a:r>
              <a:rPr lang="ro-RO" smtClean="0"/>
              <a:t> al parametrilor </a:t>
            </a:r>
            <a:r>
              <a:rPr lang="en-GB" smtClean="0"/>
              <a:t>?</a:t>
            </a:r>
          </a:p>
          <a:p>
            <a:pPr eaLnBrk="1" hangingPunct="1">
              <a:spcAft>
                <a:spcPts val="1200"/>
              </a:spcAft>
            </a:pPr>
            <a:r>
              <a:rPr lang="en-GB" smtClean="0"/>
              <a:t>Ce </a:t>
            </a:r>
            <a:r>
              <a:rPr lang="ro-RO" smtClean="0"/>
              <a:t>înseamnă </a:t>
            </a:r>
            <a:r>
              <a:rPr lang="ro-RO" i="1" smtClean="0">
                <a:solidFill>
                  <a:srgbClr val="C00000"/>
                </a:solidFill>
              </a:rPr>
              <a:t>apelul unui subprogram</a:t>
            </a:r>
            <a:r>
              <a:rPr lang="ro-RO" smtClean="0"/>
              <a:t> </a:t>
            </a:r>
            <a:r>
              <a:rPr lang="en-GB" smtClean="0"/>
              <a:t>?</a:t>
            </a:r>
          </a:p>
          <a:p>
            <a:pPr eaLnBrk="1" hangingPunct="1">
              <a:spcAft>
                <a:spcPts val="1200"/>
              </a:spcAft>
            </a:pPr>
            <a:r>
              <a:rPr lang="en-GB" smtClean="0"/>
              <a:t>Care sunt </a:t>
            </a:r>
            <a:r>
              <a:rPr lang="en-GB" i="1" smtClean="0">
                <a:solidFill>
                  <a:srgbClr val="C00000"/>
                </a:solidFill>
              </a:rPr>
              <a:t>clasele de variabile</a:t>
            </a:r>
            <a:r>
              <a:rPr lang="en-GB" smtClean="0"/>
              <a:t> folosite </a:t>
            </a:r>
            <a:r>
              <a:rPr lang="ro-RO" smtClean="0"/>
              <a:t>într-un program</a:t>
            </a:r>
            <a:r>
              <a:rPr lang="en-GB" smtClean="0"/>
              <a:t> 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smtClean="0">
                <a:solidFill>
                  <a:srgbClr val="7B9899"/>
                </a:solidFill>
              </a:rPr>
              <a:t>Ce vom </a:t>
            </a:r>
            <a:r>
              <a:rPr lang="ro-RO" smtClean="0">
                <a:solidFill>
                  <a:srgbClr val="7B9899"/>
                </a:solidFill>
              </a:rPr>
              <a:t>învăţa</a:t>
            </a:r>
            <a:endParaRPr lang="en-GB" smtClean="0">
              <a:solidFill>
                <a:srgbClr val="7B9899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01625" y="1527175"/>
            <a:ext cx="8504238" cy="4781550"/>
          </a:xfrm>
        </p:spPr>
        <p:txBody>
          <a:bodyPr>
            <a:normAutofit/>
          </a:bodyPr>
          <a:lstStyle/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ro-RO" dirty="0" smtClean="0"/>
              <a:t>Ce este </a:t>
            </a:r>
            <a:r>
              <a:rPr lang="ro-RO" i="1" dirty="0" smtClean="0">
                <a:solidFill>
                  <a:srgbClr val="C00000"/>
                </a:solidFill>
              </a:rPr>
              <a:t>recursivitatea</a:t>
            </a:r>
            <a:r>
              <a:rPr lang="ro-RO" i="1" dirty="0" smtClean="0"/>
              <a:t> </a:t>
            </a:r>
            <a:r>
              <a:rPr lang="en-GB" i="1" dirty="0" smtClean="0"/>
              <a:t>?</a:t>
            </a:r>
          </a:p>
          <a:p>
            <a:pPr marL="0" indent="0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GB" i="1" dirty="0" err="1" smtClean="0"/>
              <a:t>Recursivitatea</a:t>
            </a:r>
            <a:r>
              <a:rPr lang="en-GB" dirty="0" smtClean="0"/>
              <a:t> </a:t>
            </a:r>
            <a:r>
              <a:rPr lang="en-GB" dirty="0" err="1" smtClean="0"/>
              <a:t>este</a:t>
            </a:r>
            <a:r>
              <a:rPr lang="en-GB" dirty="0" smtClean="0"/>
              <a:t> un concept </a:t>
            </a:r>
            <a:r>
              <a:rPr lang="en-GB" dirty="0" err="1" smtClean="0"/>
              <a:t>matematic</a:t>
            </a:r>
            <a:r>
              <a:rPr lang="en-GB" dirty="0" smtClean="0"/>
              <a:t> care </a:t>
            </a:r>
            <a:r>
              <a:rPr lang="ro-RO" dirty="0" smtClean="0"/>
              <a:t>implică definirea unui concept prin referirea la acelaşi concept.</a:t>
            </a:r>
          </a:p>
          <a:p>
            <a:pPr marL="0" indent="0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o-RO" dirty="0" smtClean="0"/>
              <a:t>Astfel, mulţimea numerelor naturale se poate defini: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ro-RO" dirty="0" smtClean="0"/>
              <a:t>1 este </a:t>
            </a:r>
            <a:r>
              <a:rPr lang="ro-RO" i="1" dirty="0" smtClean="0">
                <a:solidFill>
                  <a:srgbClr val="FF0000"/>
                </a:solidFill>
              </a:rPr>
              <a:t>număr natural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ro-RO" dirty="0" smtClean="0"/>
              <a:t>orice succesor al unui număr natural este de asemenea un </a:t>
            </a:r>
            <a:r>
              <a:rPr lang="ro-RO" i="1" dirty="0" smtClean="0">
                <a:solidFill>
                  <a:srgbClr val="FF0000"/>
                </a:solidFill>
              </a:rPr>
              <a:t>număr natural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ro-RO" dirty="0" smtClean="0"/>
              <a:t>În definiţia de mai sus, observăm că avem o valoare iniţială (1), iar restul valorilor se obţin adunând 1 la valoarea anterioară</a:t>
            </a:r>
            <a:endParaRPr lang="en-GB" i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smtClean="0">
                <a:solidFill>
                  <a:srgbClr val="7B9899"/>
                </a:solidFill>
              </a:rPr>
              <a:t>Defini</a:t>
            </a:r>
            <a:r>
              <a:rPr lang="ro-RO" smtClean="0">
                <a:solidFill>
                  <a:srgbClr val="7B9899"/>
                </a:solidFill>
              </a:rPr>
              <a:t>ţii</a:t>
            </a:r>
            <a:r>
              <a:rPr lang="en-GB" smtClean="0">
                <a:solidFill>
                  <a:srgbClr val="7B9899"/>
                </a:solidFill>
              </a:rPr>
              <a:t> </a:t>
            </a:r>
            <a:r>
              <a:rPr lang="ro-RO" smtClean="0">
                <a:solidFill>
                  <a:srgbClr val="7B9899"/>
                </a:solidFill>
              </a:rPr>
              <a:t>r</a:t>
            </a:r>
            <a:r>
              <a:rPr lang="en-GB" smtClean="0">
                <a:solidFill>
                  <a:srgbClr val="7B9899"/>
                </a:solidFill>
              </a:rPr>
              <a:t>ecursiv</a:t>
            </a:r>
            <a:r>
              <a:rPr lang="ro-RO" smtClean="0">
                <a:solidFill>
                  <a:srgbClr val="7B9899"/>
                </a:solidFill>
              </a:rPr>
              <a:t>e</a:t>
            </a:r>
            <a:endParaRPr lang="en-GB" smtClean="0">
              <a:solidFill>
                <a:srgbClr val="7B9899"/>
              </a:solidFill>
            </a:endParaRPr>
          </a:p>
        </p:txBody>
      </p:sp>
      <p:sp>
        <p:nvSpPr>
          <p:cNvPr id="5" name="Content Placeholder 4"/>
          <p:cNvSpPr>
            <a:spLocks noGrp="1" noRot="1" noChangeAspect="1" noMove="1" noResize="1" noEditPoints="1" noAdjustHandles="1" noChangeArrowheads="1" noChangeShapeType="1" noTextEdit="1"/>
          </p:cNvSpPr>
          <p:nvPr>
            <p:ph sz="quarter" idx="1"/>
          </p:nvPr>
        </p:nvSpPr>
        <p:spPr>
          <a:blipFill rotWithShape="1">
            <a:blip r:embed="rId2" cstate="print"/>
            <a:stretch>
              <a:fillRect l="-1362" t="-1200"/>
            </a:stretch>
          </a:blipFill>
          <a:extLst/>
        </p:spPr>
        <p:txBody>
          <a:bodyPr/>
          <a:lstStyle/>
          <a:p>
            <a:pPr eaLnBrk="1" hangingPunct="1">
              <a:defRPr/>
            </a:pPr>
            <a:r>
              <a:rPr lang="en-GB">
                <a:noFill/>
              </a:rPr>
              <a:t> </a:t>
            </a:r>
          </a:p>
        </p:txBody>
      </p:sp>
      <p:sp>
        <p:nvSpPr>
          <p:cNvPr id="7" name="Left Brace 6"/>
          <p:cNvSpPr/>
          <p:nvPr/>
        </p:nvSpPr>
        <p:spPr>
          <a:xfrm>
            <a:off x="1536700" y="4962525"/>
            <a:ext cx="298450" cy="914400"/>
          </a:xfrm>
          <a:prstGeom prst="leftBrac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Box 7"/>
          <p:cNvSpPr txBox="1">
            <a:spLocks noChangeArrowheads="1"/>
          </p:cNvSpPr>
          <p:nvPr/>
        </p:nvSpPr>
        <p:spPr bwMode="auto">
          <a:xfrm>
            <a:off x="684213" y="4365625"/>
            <a:ext cx="3382962" cy="1754188"/>
          </a:xfrm>
          <a:prstGeom prst="rect">
            <a:avLst/>
          </a:prstGeom>
          <a:solidFill>
            <a:srgbClr val="92D050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  <a:cs typeface="Arial" charset="0"/>
              </a:defRPr>
            </a:lvl9pPr>
          </a:lstStyle>
          <a:p>
            <a:pPr eaLnBrk="1" hangingPunct="1"/>
            <a:r>
              <a:rPr lang="en-GB"/>
              <a:t>n=</a:t>
            </a:r>
          </a:p>
          <a:p>
            <a:pPr eaLnBrk="1" hangingPunct="1"/>
            <a:r>
              <a:rPr lang="en-GB"/>
              <a:t>f(</a:t>
            </a:r>
            <a:r>
              <a:rPr lang="ro-RO"/>
              <a:t>3</a:t>
            </a:r>
            <a:r>
              <a:rPr lang="en-GB"/>
              <a:t>)=</a:t>
            </a:r>
          </a:p>
          <a:p>
            <a:pPr eaLnBrk="1" hangingPunct="1"/>
            <a:endParaRPr lang="en-GB">
              <a:solidFill>
                <a:schemeClr val="bg1"/>
              </a:solidFill>
            </a:endParaRPr>
          </a:p>
          <a:p>
            <a:pPr eaLnBrk="1" hangingPunct="1"/>
            <a:endParaRPr lang="en-GB">
              <a:solidFill>
                <a:schemeClr val="bg1"/>
              </a:solidFill>
            </a:endParaRPr>
          </a:p>
          <a:p>
            <a:pPr eaLnBrk="1" hangingPunct="1"/>
            <a:endParaRPr lang="en-GB">
              <a:solidFill>
                <a:schemeClr val="bg1"/>
              </a:solidFill>
            </a:endParaRPr>
          </a:p>
          <a:p>
            <a:pPr eaLnBrk="1" hangingPunct="1"/>
            <a:endParaRPr lang="en-GB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1290638" y="4983163"/>
            <a:ext cx="13366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  <a:cs typeface="Arial" charset="0"/>
              </a:defRPr>
            </a:lvl9pPr>
          </a:lstStyle>
          <a:p>
            <a:pPr eaLnBrk="1" hangingPunct="1"/>
            <a:r>
              <a:rPr lang="ro-RO">
                <a:solidFill>
                  <a:srgbClr val="92D050"/>
                </a:solidFill>
              </a:rPr>
              <a:t>f(2)</a:t>
            </a:r>
            <a:r>
              <a:rPr lang="en-GB">
                <a:solidFill>
                  <a:srgbClr val="92D050"/>
                </a:solidFill>
              </a:rPr>
              <a:t>=</a:t>
            </a:r>
            <a:r>
              <a:rPr lang="ro-RO">
                <a:solidFill>
                  <a:srgbClr val="92D050"/>
                </a:solidFill>
              </a:rPr>
              <a:t>2</a:t>
            </a:r>
            <a:r>
              <a:rPr lang="en-GB">
                <a:solidFill>
                  <a:srgbClr val="92D050"/>
                </a:solidFill>
              </a:rPr>
              <a:t>*f(</a:t>
            </a:r>
            <a:r>
              <a:rPr lang="ro-RO">
                <a:solidFill>
                  <a:srgbClr val="92D050"/>
                </a:solidFill>
              </a:rPr>
              <a:t>1</a:t>
            </a:r>
            <a:r>
              <a:rPr lang="en-GB">
                <a:solidFill>
                  <a:srgbClr val="92D050"/>
                </a:solidFill>
              </a:rPr>
              <a:t>)</a:t>
            </a:r>
          </a:p>
        </p:txBody>
      </p:sp>
      <p:sp>
        <p:nvSpPr>
          <p:cNvPr id="1843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smtClean="0">
                <a:solidFill>
                  <a:srgbClr val="7B9899"/>
                </a:solidFill>
              </a:rPr>
              <a:t>Func</a:t>
            </a:r>
            <a:r>
              <a:rPr lang="ro-RO" smtClean="0">
                <a:solidFill>
                  <a:srgbClr val="7B9899"/>
                </a:solidFill>
              </a:rPr>
              <a:t>ţia factorial</a:t>
            </a:r>
            <a:endParaRPr lang="en-GB" smtClean="0">
              <a:solidFill>
                <a:srgbClr val="7B9899"/>
              </a:solidFill>
            </a:endParaRPr>
          </a:p>
        </p:txBody>
      </p:sp>
      <p:sp>
        <p:nvSpPr>
          <p:cNvPr id="18437" name="Content Placeholder 2"/>
          <p:cNvSpPr>
            <a:spLocks noGrp="1"/>
          </p:cNvSpPr>
          <p:nvPr>
            <p:ph sz="quarter" idx="1"/>
          </p:nvPr>
        </p:nvSpPr>
        <p:spPr>
          <a:xfrm>
            <a:off x="301625" y="1527175"/>
            <a:ext cx="8447088" cy="688975"/>
          </a:xfrm>
        </p:spPr>
        <p:txBody>
          <a:bodyPr>
            <a:normAutofit/>
          </a:bodyPr>
          <a:lstStyle/>
          <a:p>
            <a:pPr eaLnBrk="1" hangingPunct="1"/>
            <a:r>
              <a:rPr lang="ro-RO" smtClean="0"/>
              <a:t>Funcţia factorial este scrisă după definiţia recursivă:</a:t>
            </a:r>
          </a:p>
          <a:p>
            <a:pPr eaLnBrk="1" hangingPunct="1"/>
            <a:endParaRPr lang="en-GB" smtClean="0"/>
          </a:p>
        </p:txBody>
      </p:sp>
      <p:sp>
        <p:nvSpPr>
          <p:cNvPr id="18438" name="TextBox 4"/>
          <p:cNvSpPr txBox="1">
            <a:spLocks noChangeArrowheads="1"/>
          </p:cNvSpPr>
          <p:nvPr/>
        </p:nvSpPr>
        <p:spPr bwMode="auto">
          <a:xfrm>
            <a:off x="684213" y="2216150"/>
            <a:ext cx="3382962" cy="1477963"/>
          </a:xfrm>
          <a:prstGeom prst="rect">
            <a:avLst/>
          </a:prstGeom>
          <a:solidFill>
            <a:srgbClr val="000080"/>
          </a:solidFill>
          <a:ln w="63500" cmpd="dbl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  <a:cs typeface="Arial" charset="0"/>
              </a:defRPr>
            </a:lvl9pPr>
          </a:lstStyle>
          <a:p>
            <a:pPr eaLnBrk="1" hangingPunct="1"/>
            <a:r>
              <a:rPr lang="en-GB" dirty="0" err="1" smtClean="0">
                <a:solidFill>
                  <a:schemeClr val="bg1"/>
                </a:solidFill>
              </a:rPr>
              <a:t>int</a:t>
            </a:r>
            <a:r>
              <a:rPr lang="ro-RO" dirty="0" smtClean="0">
                <a:solidFill>
                  <a:schemeClr val="bg1"/>
                </a:solidFill>
              </a:rPr>
              <a:t> </a:t>
            </a:r>
            <a:r>
              <a:rPr lang="ro-RO" dirty="0" smtClean="0">
                <a:solidFill>
                  <a:srgbClr val="FFFF00"/>
                </a:solidFill>
              </a:rPr>
              <a:t>f(</a:t>
            </a:r>
            <a:r>
              <a:rPr lang="en-GB" dirty="0" err="1" smtClean="0">
                <a:solidFill>
                  <a:srgbClr val="FFFF00"/>
                </a:solidFill>
              </a:rPr>
              <a:t>int</a:t>
            </a:r>
            <a:r>
              <a:rPr lang="en-GB" dirty="0" smtClean="0">
                <a:solidFill>
                  <a:srgbClr val="FFFF00"/>
                </a:solidFill>
              </a:rPr>
              <a:t> </a:t>
            </a:r>
            <a:r>
              <a:rPr lang="ro-RO" dirty="0" smtClean="0">
                <a:solidFill>
                  <a:srgbClr val="FFFF00"/>
                </a:solidFill>
              </a:rPr>
              <a:t>n)</a:t>
            </a:r>
            <a:endParaRPr lang="ro-RO" dirty="0">
              <a:solidFill>
                <a:srgbClr val="FFFF00"/>
              </a:solidFill>
            </a:endParaRPr>
          </a:p>
          <a:p>
            <a:pPr eaLnBrk="1" hangingPunct="1"/>
            <a:r>
              <a:rPr lang="en-GB" dirty="0">
                <a:solidFill>
                  <a:schemeClr val="bg1"/>
                </a:solidFill>
              </a:rPr>
              <a:t>{</a:t>
            </a:r>
            <a:endParaRPr lang="ro-RO" dirty="0">
              <a:solidFill>
                <a:schemeClr val="bg1"/>
              </a:solidFill>
            </a:endParaRPr>
          </a:p>
          <a:p>
            <a:pPr eaLnBrk="1" hangingPunct="1"/>
            <a:r>
              <a:rPr lang="ro-RO" dirty="0">
                <a:solidFill>
                  <a:schemeClr val="bg1"/>
                </a:solidFill>
              </a:rPr>
              <a:t>     if </a:t>
            </a:r>
            <a:r>
              <a:rPr lang="en-GB" dirty="0" smtClean="0">
                <a:solidFill>
                  <a:schemeClr val="bg1"/>
                </a:solidFill>
              </a:rPr>
              <a:t>(</a:t>
            </a:r>
            <a:r>
              <a:rPr lang="ro-RO" dirty="0" smtClean="0">
                <a:solidFill>
                  <a:srgbClr val="FFFF00"/>
                </a:solidFill>
              </a:rPr>
              <a:t>n=</a:t>
            </a:r>
            <a:r>
              <a:rPr lang="en-GB" dirty="0" smtClean="0">
                <a:solidFill>
                  <a:srgbClr val="FFFF00"/>
                </a:solidFill>
              </a:rPr>
              <a:t>=</a:t>
            </a:r>
            <a:r>
              <a:rPr lang="ro-RO" dirty="0" smtClean="0">
                <a:solidFill>
                  <a:srgbClr val="008B80"/>
                </a:solidFill>
              </a:rPr>
              <a:t>0</a:t>
            </a:r>
            <a:r>
              <a:rPr lang="en-GB" dirty="0" smtClean="0">
                <a:solidFill>
                  <a:schemeClr val="bg1"/>
                </a:solidFill>
              </a:rPr>
              <a:t>)</a:t>
            </a:r>
            <a:r>
              <a:rPr lang="ro-RO" dirty="0" smtClean="0">
                <a:solidFill>
                  <a:schemeClr val="bg1"/>
                </a:solidFill>
              </a:rPr>
              <a:t> </a:t>
            </a:r>
            <a:r>
              <a:rPr lang="en-GB" dirty="0" smtClean="0">
                <a:solidFill>
                  <a:schemeClr val="bg1"/>
                </a:solidFill>
              </a:rPr>
              <a:t>return</a:t>
            </a:r>
            <a:r>
              <a:rPr lang="ro-RO" dirty="0" smtClean="0">
                <a:solidFill>
                  <a:schemeClr val="bg1"/>
                </a:solidFill>
              </a:rPr>
              <a:t> </a:t>
            </a:r>
            <a:r>
              <a:rPr lang="ro-RO" dirty="0" smtClean="0">
                <a:solidFill>
                  <a:srgbClr val="008B80"/>
                </a:solidFill>
              </a:rPr>
              <a:t>1</a:t>
            </a:r>
            <a:r>
              <a:rPr lang="en-GB" dirty="0" smtClean="0">
                <a:solidFill>
                  <a:srgbClr val="008B80"/>
                </a:solidFill>
              </a:rPr>
              <a:t>;</a:t>
            </a:r>
            <a:endParaRPr lang="ro-RO" dirty="0">
              <a:solidFill>
                <a:srgbClr val="008B80"/>
              </a:solidFill>
            </a:endParaRPr>
          </a:p>
          <a:p>
            <a:pPr eaLnBrk="1" hangingPunct="1"/>
            <a:r>
              <a:rPr lang="ro-RO" dirty="0">
                <a:solidFill>
                  <a:schemeClr val="bg1"/>
                </a:solidFill>
              </a:rPr>
              <a:t>    else </a:t>
            </a:r>
            <a:r>
              <a:rPr lang="en-GB" dirty="0" smtClean="0">
                <a:solidFill>
                  <a:srgbClr val="FFFF00"/>
                </a:solidFill>
              </a:rPr>
              <a:t>return </a:t>
            </a:r>
            <a:r>
              <a:rPr lang="ro-RO" dirty="0" smtClean="0">
                <a:solidFill>
                  <a:srgbClr val="FFFF00"/>
                </a:solidFill>
              </a:rPr>
              <a:t>n</a:t>
            </a:r>
            <a:r>
              <a:rPr lang="en-GB" dirty="0">
                <a:solidFill>
                  <a:srgbClr val="FFFF00"/>
                </a:solidFill>
              </a:rPr>
              <a:t>*f(n-</a:t>
            </a:r>
            <a:r>
              <a:rPr lang="en-GB" dirty="0">
                <a:solidFill>
                  <a:srgbClr val="008B80"/>
                </a:solidFill>
              </a:rPr>
              <a:t>1</a:t>
            </a:r>
            <a:r>
              <a:rPr lang="en-GB" dirty="0">
                <a:solidFill>
                  <a:srgbClr val="FFFF00"/>
                </a:solidFill>
              </a:rPr>
              <a:t>);</a:t>
            </a:r>
            <a:endParaRPr lang="ro-RO" dirty="0">
              <a:solidFill>
                <a:srgbClr val="FFFF00"/>
              </a:solidFill>
            </a:endParaRPr>
          </a:p>
          <a:p>
            <a:pPr eaLnBrk="1" hangingPunct="1"/>
            <a:r>
              <a:rPr lang="en-GB" dirty="0">
                <a:solidFill>
                  <a:schemeClr val="bg1"/>
                </a:solidFill>
              </a:rPr>
              <a:t>}</a:t>
            </a:r>
            <a:endParaRPr lang="ro-RO" dirty="0">
              <a:solidFill>
                <a:srgbClr val="FFFF00"/>
              </a:solidFill>
            </a:endParaRPr>
          </a:p>
        </p:txBody>
      </p:sp>
      <p:sp>
        <p:nvSpPr>
          <p:cNvPr id="18439" name="TextBox 5"/>
          <p:cNvSpPr txBox="1">
            <a:spLocks noChangeArrowheads="1"/>
          </p:cNvSpPr>
          <p:nvPr/>
        </p:nvSpPr>
        <p:spPr bwMode="auto">
          <a:xfrm>
            <a:off x="4859338" y="2216150"/>
            <a:ext cx="3384550" cy="1477963"/>
          </a:xfrm>
          <a:prstGeom prst="rect">
            <a:avLst/>
          </a:prstGeom>
          <a:solidFill>
            <a:srgbClr val="000080"/>
          </a:solidFill>
          <a:ln w="63500" cmpd="dbl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  <a:cs typeface="Arial" charset="0"/>
              </a:defRPr>
            </a:lvl9pPr>
          </a:lstStyle>
          <a:p>
            <a:pPr eaLnBrk="1" hangingPunct="1"/>
            <a:r>
              <a:rPr lang="en-GB" dirty="0" err="1" smtClean="0">
                <a:solidFill>
                  <a:schemeClr val="bg1"/>
                </a:solidFill>
              </a:rPr>
              <a:t>int</a:t>
            </a:r>
            <a:r>
              <a:rPr lang="en-GB" dirty="0" smtClean="0">
                <a:solidFill>
                  <a:schemeClr val="bg1"/>
                </a:solidFill>
              </a:rPr>
              <a:t> main()</a:t>
            </a:r>
            <a:endParaRPr lang="ro-RO" dirty="0">
              <a:solidFill>
                <a:srgbClr val="FFFF00"/>
              </a:solidFill>
            </a:endParaRPr>
          </a:p>
          <a:p>
            <a:pPr eaLnBrk="1" hangingPunct="1"/>
            <a:r>
              <a:rPr lang="en-GB" dirty="0" smtClean="0">
                <a:solidFill>
                  <a:schemeClr val="bg1"/>
                </a:solidFill>
              </a:rPr>
              <a:t>{  </a:t>
            </a:r>
            <a:r>
              <a:rPr lang="en-GB" dirty="0" err="1" smtClean="0">
                <a:solidFill>
                  <a:schemeClr val="bg1"/>
                </a:solidFill>
              </a:rPr>
              <a:t>int</a:t>
            </a:r>
            <a:r>
              <a:rPr lang="en-GB" dirty="0" smtClean="0">
                <a:solidFill>
                  <a:schemeClr val="bg1"/>
                </a:solidFill>
              </a:rPr>
              <a:t> n;</a:t>
            </a:r>
            <a:endParaRPr lang="ro-RO" dirty="0">
              <a:solidFill>
                <a:schemeClr val="bg1"/>
              </a:solidFill>
            </a:endParaRPr>
          </a:p>
          <a:p>
            <a:pPr eaLnBrk="1" hangingPunct="1"/>
            <a:r>
              <a:rPr lang="ro-RO" dirty="0" smtClean="0">
                <a:solidFill>
                  <a:schemeClr val="bg1"/>
                </a:solidFill>
              </a:rPr>
              <a:t>    </a:t>
            </a:r>
            <a:r>
              <a:rPr lang="en-GB" dirty="0" err="1" smtClean="0">
                <a:solidFill>
                  <a:schemeClr val="bg1"/>
                </a:solidFill>
              </a:rPr>
              <a:t>cout</a:t>
            </a:r>
            <a:r>
              <a:rPr lang="en-GB" dirty="0" smtClean="0">
                <a:solidFill>
                  <a:schemeClr val="bg1"/>
                </a:solidFill>
              </a:rPr>
              <a:t>&lt;&lt;</a:t>
            </a:r>
            <a:r>
              <a:rPr lang="en-GB" dirty="0" smtClean="0">
                <a:solidFill>
                  <a:srgbClr val="00FFFF"/>
                </a:solidFill>
              </a:rPr>
              <a:t>“n=“</a:t>
            </a:r>
            <a:r>
              <a:rPr lang="en-GB" dirty="0" smtClean="0">
                <a:solidFill>
                  <a:srgbClr val="FFFF00"/>
                </a:solidFill>
              </a:rPr>
              <a:t>;</a:t>
            </a:r>
            <a:r>
              <a:rPr lang="ro-RO" dirty="0" smtClean="0">
                <a:solidFill>
                  <a:schemeClr val="bg1"/>
                </a:solidFill>
              </a:rPr>
              <a:t> </a:t>
            </a:r>
            <a:r>
              <a:rPr lang="en-GB" dirty="0" err="1" smtClean="0">
                <a:solidFill>
                  <a:schemeClr val="bg1"/>
                </a:solidFill>
              </a:rPr>
              <a:t>cin</a:t>
            </a:r>
            <a:r>
              <a:rPr lang="en-GB" dirty="0" smtClean="0">
                <a:solidFill>
                  <a:schemeClr val="bg1"/>
                </a:solidFill>
              </a:rPr>
              <a:t>&gt;&gt;</a:t>
            </a:r>
            <a:r>
              <a:rPr lang="en-GB" dirty="0" smtClean="0">
                <a:solidFill>
                  <a:srgbClr val="FFFF00"/>
                </a:solidFill>
              </a:rPr>
              <a:t>n ;</a:t>
            </a:r>
            <a:endParaRPr lang="ro-RO" dirty="0">
              <a:solidFill>
                <a:srgbClr val="008B80"/>
              </a:solidFill>
            </a:endParaRPr>
          </a:p>
          <a:p>
            <a:pPr eaLnBrk="1" hangingPunct="1"/>
            <a:r>
              <a:rPr lang="ro-RO" dirty="0">
                <a:solidFill>
                  <a:schemeClr val="bg1"/>
                </a:solidFill>
              </a:rPr>
              <a:t>    </a:t>
            </a:r>
            <a:r>
              <a:rPr lang="en-GB" dirty="0" err="1" smtClean="0">
                <a:solidFill>
                  <a:schemeClr val="bg1"/>
                </a:solidFill>
              </a:rPr>
              <a:t>cout</a:t>
            </a:r>
            <a:r>
              <a:rPr lang="en-GB" dirty="0" smtClean="0">
                <a:solidFill>
                  <a:schemeClr val="bg1"/>
                </a:solidFill>
              </a:rPr>
              <a:t> &lt;&lt;</a:t>
            </a:r>
            <a:r>
              <a:rPr lang="ro-RO" dirty="0" smtClean="0">
                <a:solidFill>
                  <a:schemeClr val="bg1"/>
                </a:solidFill>
              </a:rPr>
              <a:t> </a:t>
            </a:r>
            <a:r>
              <a:rPr lang="en-GB" dirty="0" smtClean="0">
                <a:solidFill>
                  <a:srgbClr val="FFFF00"/>
                </a:solidFill>
              </a:rPr>
              <a:t>n &lt;&lt;</a:t>
            </a:r>
            <a:r>
              <a:rPr lang="en-GB" dirty="0" smtClean="0">
                <a:solidFill>
                  <a:srgbClr val="00FFFF"/>
                </a:solidFill>
              </a:rPr>
              <a:t>“! = “</a:t>
            </a:r>
            <a:r>
              <a:rPr lang="en-GB" dirty="0" smtClean="0">
                <a:solidFill>
                  <a:srgbClr val="FFFF00"/>
                </a:solidFill>
              </a:rPr>
              <a:t>&lt;&lt;f(n</a:t>
            </a:r>
            <a:r>
              <a:rPr lang="en-GB" dirty="0">
                <a:solidFill>
                  <a:srgbClr val="FFFF00"/>
                </a:solidFill>
              </a:rPr>
              <a:t>));</a:t>
            </a:r>
            <a:endParaRPr lang="ro-RO" dirty="0">
              <a:solidFill>
                <a:srgbClr val="FFFF00"/>
              </a:solidFill>
            </a:endParaRPr>
          </a:p>
          <a:p>
            <a:pPr eaLnBrk="1" hangingPunct="1"/>
            <a:r>
              <a:rPr lang="en-GB" dirty="0" smtClean="0">
                <a:solidFill>
                  <a:schemeClr val="bg1"/>
                </a:solidFill>
              </a:rPr>
              <a:t>}</a:t>
            </a:r>
            <a:endParaRPr lang="ro-RO" dirty="0">
              <a:solidFill>
                <a:srgbClr val="FFFF00"/>
              </a:solidFill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1046163" y="4356100"/>
            <a:ext cx="33813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  <a:cs typeface="Arial" charset="0"/>
              </a:defRPr>
            </a:lvl9pPr>
          </a:lstStyle>
          <a:p>
            <a:pPr eaLnBrk="1" hangingPunct="1"/>
            <a:r>
              <a:rPr lang="en-GB"/>
              <a:t>3</a:t>
            </a: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1258888" y="4652963"/>
            <a:ext cx="792162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  <a:cs typeface="Arial" charset="0"/>
              </a:defRPr>
            </a:lvl9pPr>
          </a:lstStyle>
          <a:p>
            <a:pPr eaLnBrk="1" hangingPunct="1"/>
            <a:r>
              <a:rPr lang="ro-RO">
                <a:solidFill>
                  <a:srgbClr val="92D050"/>
                </a:solidFill>
              </a:rPr>
              <a:t>3</a:t>
            </a:r>
            <a:r>
              <a:rPr lang="en-GB">
                <a:solidFill>
                  <a:srgbClr val="92D050"/>
                </a:solidFill>
              </a:rPr>
              <a:t>*f(</a:t>
            </a:r>
            <a:r>
              <a:rPr lang="ro-RO">
                <a:solidFill>
                  <a:srgbClr val="92D050"/>
                </a:solidFill>
              </a:rPr>
              <a:t>2</a:t>
            </a:r>
            <a:r>
              <a:rPr lang="en-GB">
                <a:solidFill>
                  <a:srgbClr val="92D050"/>
                </a:solidFill>
              </a:rPr>
              <a:t>)</a:t>
            </a: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1655763" y="3836988"/>
            <a:ext cx="183673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 eaLnBrk="0" hangingPunct="0">
              <a:defRPr>
                <a:solidFill>
                  <a:schemeClr val="tx1"/>
                </a:solidFill>
                <a:latin typeface="Georgia" pitchFamily="18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  <a:cs typeface="Arial" charset="0"/>
              </a:defRPr>
            </a:lvl9pPr>
          </a:lstStyle>
          <a:p>
            <a:pPr eaLnBrk="1" hangingPunct="1">
              <a:buFont typeface="Wingdings" pitchFamily="2" charset="2"/>
              <a:buChar char="§"/>
            </a:pPr>
            <a:r>
              <a:rPr lang="en-GB" i="1">
                <a:solidFill>
                  <a:srgbClr val="BA2020"/>
                </a:solidFill>
              </a:rPr>
              <a:t>apel recursiv</a:t>
            </a:r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5327650" y="3838575"/>
            <a:ext cx="1836738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 eaLnBrk="0" hangingPunct="0">
              <a:defRPr>
                <a:solidFill>
                  <a:schemeClr val="tx1"/>
                </a:solidFill>
                <a:latin typeface="Georgia" pitchFamily="18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  <a:cs typeface="Arial" charset="0"/>
              </a:defRPr>
            </a:lvl9pPr>
          </a:lstStyle>
          <a:p>
            <a:pPr eaLnBrk="1" hangingPunct="1">
              <a:buFont typeface="Wingdings" pitchFamily="2" charset="2"/>
              <a:buChar char="§"/>
            </a:pPr>
            <a:r>
              <a:rPr lang="en-GB" i="1">
                <a:solidFill>
                  <a:srgbClr val="BA2020"/>
                </a:solidFill>
              </a:rPr>
              <a:t>apel ini</a:t>
            </a:r>
            <a:r>
              <a:rPr lang="ro-RO" i="1">
                <a:solidFill>
                  <a:srgbClr val="BA2020"/>
                </a:solidFill>
              </a:rPr>
              <a:t>ţial</a:t>
            </a:r>
            <a:endParaRPr lang="en-GB" i="1">
              <a:solidFill>
                <a:srgbClr val="BA2020"/>
              </a:solidFill>
            </a:endParaRPr>
          </a:p>
        </p:txBody>
      </p:sp>
      <p:sp>
        <p:nvSpPr>
          <p:cNvPr id="18444" name="Text Box 23"/>
          <p:cNvSpPr txBox="1">
            <a:spLocks noChangeArrowheads="1"/>
          </p:cNvSpPr>
          <p:nvPr/>
        </p:nvSpPr>
        <p:spPr bwMode="auto">
          <a:xfrm>
            <a:off x="4572000" y="4221163"/>
            <a:ext cx="3816350" cy="2016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Char char="-"/>
            </a:pPr>
            <a:r>
              <a:rPr lang="en-US"/>
              <a:t>fiecare apel adaug</a:t>
            </a:r>
            <a:r>
              <a:rPr lang="ro-RO"/>
              <a:t>ă</a:t>
            </a:r>
            <a:r>
              <a:rPr lang="en-US"/>
              <a:t> un context nou </a:t>
            </a:r>
            <a:r>
              <a:rPr lang="ro-RO"/>
              <a:t>î</a:t>
            </a:r>
            <a:r>
              <a:rPr lang="en-US"/>
              <a:t>n stiv</a:t>
            </a:r>
            <a:r>
              <a:rPr lang="ro-RO"/>
              <a:t>ă</a:t>
            </a:r>
            <a:endParaRPr lang="en-US"/>
          </a:p>
          <a:p>
            <a:pPr eaLnBrk="1" hangingPunct="1">
              <a:spcBef>
                <a:spcPct val="50000"/>
              </a:spcBef>
              <a:buFontTx/>
              <a:buChar char="-"/>
            </a:pPr>
            <a:r>
              <a:rPr lang="en-US"/>
              <a:t>apelurile recursive se termin</a:t>
            </a:r>
            <a:r>
              <a:rPr lang="ro-RO"/>
              <a:t>ă</a:t>
            </a:r>
            <a:r>
              <a:rPr lang="en-US"/>
              <a:t> c</a:t>
            </a:r>
            <a:r>
              <a:rPr lang="ro-RO"/>
              <a:t>â</a:t>
            </a:r>
            <a:r>
              <a:rPr lang="en-US"/>
              <a:t>nd ajungem la rezolvarea direct</a:t>
            </a:r>
            <a:r>
              <a:rPr lang="ro-RO"/>
              <a:t>ă</a:t>
            </a:r>
            <a:endParaRPr lang="en-US"/>
          </a:p>
          <a:p>
            <a:pPr eaLnBrk="1" hangingPunct="1">
              <a:spcBef>
                <a:spcPct val="50000"/>
              </a:spcBef>
              <a:buFontTx/>
              <a:buChar char="-"/>
            </a:pPr>
            <a:r>
              <a:rPr lang="en-US"/>
              <a:t>la revenirea din apelul recursiv se gole</a:t>
            </a:r>
            <a:r>
              <a:rPr lang="ro-RO"/>
              <a:t>ş</a:t>
            </a:r>
            <a:r>
              <a:rPr lang="en-US"/>
              <a:t>te stiva</a:t>
            </a: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1506538" y="5343525"/>
            <a:ext cx="13366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  <a:cs typeface="Arial" charset="0"/>
              </a:defRPr>
            </a:lvl9pPr>
          </a:lstStyle>
          <a:p>
            <a:pPr eaLnBrk="1" hangingPunct="1"/>
            <a:r>
              <a:rPr lang="ro-RO">
                <a:solidFill>
                  <a:srgbClr val="92D050"/>
                </a:solidFill>
              </a:rPr>
              <a:t>f(1)</a:t>
            </a:r>
            <a:r>
              <a:rPr lang="en-GB">
                <a:solidFill>
                  <a:srgbClr val="92D050"/>
                </a:solidFill>
              </a:rPr>
              <a:t>=</a:t>
            </a:r>
            <a:r>
              <a:rPr lang="ro-RO">
                <a:solidFill>
                  <a:srgbClr val="92D050"/>
                </a:solidFill>
              </a:rPr>
              <a:t>1</a:t>
            </a:r>
            <a:r>
              <a:rPr lang="en-GB">
                <a:solidFill>
                  <a:srgbClr val="92D050"/>
                </a:solidFill>
              </a:rPr>
              <a:t>*f(</a:t>
            </a:r>
            <a:r>
              <a:rPr lang="ro-RO">
                <a:solidFill>
                  <a:srgbClr val="92D050"/>
                </a:solidFill>
              </a:rPr>
              <a:t>0</a:t>
            </a:r>
            <a:r>
              <a:rPr lang="en-GB">
                <a:solidFill>
                  <a:srgbClr val="92D050"/>
                </a:solidFill>
              </a:rPr>
              <a:t>)</a:t>
            </a: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1763713" y="5724525"/>
            <a:ext cx="6127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  <a:cs typeface="Arial" charset="0"/>
              </a:defRPr>
            </a:lvl9pPr>
          </a:lstStyle>
          <a:p>
            <a:pPr eaLnBrk="1" hangingPunct="1"/>
            <a:r>
              <a:rPr lang="ro-RO">
                <a:solidFill>
                  <a:srgbClr val="92D050"/>
                </a:solidFill>
              </a:rPr>
              <a:t>f(0)</a:t>
            </a:r>
            <a:endParaRPr lang="en-GB">
              <a:solidFill>
                <a:srgbClr val="92D050"/>
              </a:solidFill>
            </a:endParaRP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2220913" y="5727700"/>
            <a:ext cx="61118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  <a:cs typeface="Arial" charset="0"/>
              </a:defRPr>
            </a:lvl9pPr>
          </a:lstStyle>
          <a:p>
            <a:pPr eaLnBrk="1" hangingPunct="1"/>
            <a:r>
              <a:rPr lang="ro-RO">
                <a:solidFill>
                  <a:srgbClr val="92D050"/>
                </a:solidFill>
              </a:rPr>
              <a:t>=1</a:t>
            </a:r>
            <a:endParaRPr lang="en-GB">
              <a:solidFill>
                <a:srgbClr val="92D050"/>
              </a:solidFill>
            </a:endParaRPr>
          </a:p>
        </p:txBody>
      </p: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2684463" y="5330825"/>
            <a:ext cx="6127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  <a:cs typeface="Arial" charset="0"/>
              </a:defRPr>
            </a:lvl9pPr>
          </a:lstStyle>
          <a:p>
            <a:pPr eaLnBrk="1" hangingPunct="1"/>
            <a:r>
              <a:rPr lang="ro-RO">
                <a:solidFill>
                  <a:srgbClr val="92D050"/>
                </a:solidFill>
              </a:rPr>
              <a:t>=1</a:t>
            </a:r>
            <a:endParaRPr lang="en-GB">
              <a:solidFill>
                <a:srgbClr val="92D050"/>
              </a:solidFill>
            </a:endParaRP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2441575" y="4983163"/>
            <a:ext cx="56356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  <a:cs typeface="Arial" charset="0"/>
              </a:defRPr>
            </a:lvl9pPr>
          </a:lstStyle>
          <a:p>
            <a:pPr eaLnBrk="1" hangingPunct="1"/>
            <a:r>
              <a:rPr lang="ro-RO">
                <a:solidFill>
                  <a:srgbClr val="92D050"/>
                </a:solidFill>
              </a:rPr>
              <a:t>=2</a:t>
            </a:r>
            <a:endParaRPr lang="en-GB">
              <a:solidFill>
                <a:srgbClr val="92D050"/>
              </a:solidFill>
            </a:endParaRPr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1916113" y="4652963"/>
            <a:ext cx="61118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  <a:cs typeface="Arial" charset="0"/>
              </a:defRPr>
            </a:lvl9pPr>
          </a:lstStyle>
          <a:p>
            <a:pPr eaLnBrk="1" hangingPunct="1"/>
            <a:r>
              <a:rPr lang="ro-RO">
                <a:solidFill>
                  <a:srgbClr val="92D050"/>
                </a:solidFill>
              </a:rPr>
              <a:t>=6</a:t>
            </a:r>
            <a:endParaRPr lang="en-GB">
              <a:solidFill>
                <a:srgbClr val="92D050"/>
              </a:solidFill>
            </a:endParaRPr>
          </a:p>
        </p:txBody>
      </p:sp>
      <p:sp>
        <p:nvSpPr>
          <p:cNvPr id="4" name="Up Arrow 3"/>
          <p:cNvSpPr/>
          <p:nvPr/>
        </p:nvSpPr>
        <p:spPr>
          <a:xfrm>
            <a:off x="7236296" y="3412133"/>
            <a:ext cx="576064" cy="664939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8451" name="Picture 1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3305" y="3404759"/>
            <a:ext cx="450503" cy="4992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1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1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18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22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26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30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34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38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4" grpId="0"/>
      <p:bldP spid="15" grpId="0"/>
      <p:bldP spid="18" grpId="0"/>
      <p:bldP spid="19" grpId="0"/>
      <p:bldP spid="20" grpId="0"/>
      <p:bldP spid="21" grpId="0"/>
      <p:bldP spid="23" grpId="0"/>
      <p:bldP spid="24" grpId="0"/>
      <p:bldP spid="2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smtClean="0">
                <a:solidFill>
                  <a:srgbClr val="7B9899"/>
                </a:solidFill>
              </a:rPr>
              <a:t>Recursiv </a:t>
            </a:r>
            <a:r>
              <a:rPr lang="ro-RO" smtClean="0">
                <a:solidFill>
                  <a:srgbClr val="7B9899"/>
                </a:solidFill>
              </a:rPr>
              <a:t>şi iterativ</a:t>
            </a:r>
            <a:endParaRPr lang="en-GB" smtClean="0">
              <a:solidFill>
                <a:srgbClr val="7B9899"/>
              </a:solidFill>
            </a:endParaRPr>
          </a:p>
        </p:txBody>
      </p:sp>
      <p:sp>
        <p:nvSpPr>
          <p:cNvPr id="19459" name="Content Placeholder 2"/>
          <p:cNvSpPr>
            <a:spLocks noGrp="1"/>
          </p:cNvSpPr>
          <p:nvPr>
            <p:ph sz="quarter" idx="1"/>
          </p:nvPr>
        </p:nvSpPr>
        <p:spPr>
          <a:xfrm>
            <a:off x="301625" y="1527175"/>
            <a:ext cx="6502400" cy="677863"/>
          </a:xfrm>
        </p:spPr>
        <p:txBody>
          <a:bodyPr>
            <a:normAutofit/>
          </a:bodyPr>
          <a:lstStyle/>
          <a:p>
            <a:pPr eaLnBrk="1" hangingPunct="1"/>
            <a:r>
              <a:rPr lang="en-GB" smtClean="0"/>
              <a:t>S</a:t>
            </a:r>
            <a:r>
              <a:rPr lang="ro-RO" smtClean="0"/>
              <a:t>ă reluăm funcţia factorial în varianta</a:t>
            </a:r>
            <a:endParaRPr lang="en-GB" smtClean="0"/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684213" y="2705100"/>
            <a:ext cx="3382962" cy="1477963"/>
          </a:xfrm>
          <a:prstGeom prst="rect">
            <a:avLst/>
          </a:prstGeom>
          <a:solidFill>
            <a:srgbClr val="000080"/>
          </a:solidFill>
          <a:ln w="63500" cmpd="dbl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  <a:cs typeface="Arial" charset="0"/>
              </a:defRPr>
            </a:lvl9pPr>
          </a:lstStyle>
          <a:p>
            <a:pPr eaLnBrk="1" hangingPunct="1"/>
            <a:r>
              <a:rPr lang="en-GB" dirty="0" err="1" smtClean="0">
                <a:solidFill>
                  <a:srgbClr val="FFFF00"/>
                </a:solidFill>
              </a:rPr>
              <a:t>int</a:t>
            </a:r>
            <a:r>
              <a:rPr lang="ro-RO" dirty="0" smtClean="0">
                <a:solidFill>
                  <a:schemeClr val="bg1"/>
                </a:solidFill>
              </a:rPr>
              <a:t> </a:t>
            </a:r>
            <a:r>
              <a:rPr lang="ro-RO" dirty="0" smtClean="0">
                <a:solidFill>
                  <a:srgbClr val="FFFF00"/>
                </a:solidFill>
              </a:rPr>
              <a:t>f</a:t>
            </a:r>
            <a:r>
              <a:rPr lang="en-GB" dirty="0" smtClean="0">
                <a:solidFill>
                  <a:srgbClr val="FFFF00"/>
                </a:solidFill>
              </a:rPr>
              <a:t> </a:t>
            </a:r>
            <a:r>
              <a:rPr lang="ro-RO" dirty="0" smtClean="0">
                <a:solidFill>
                  <a:srgbClr val="FFFF00"/>
                </a:solidFill>
              </a:rPr>
              <a:t>(</a:t>
            </a:r>
            <a:r>
              <a:rPr lang="en-GB" dirty="0" err="1" smtClean="0">
                <a:solidFill>
                  <a:srgbClr val="FFFF00"/>
                </a:solidFill>
              </a:rPr>
              <a:t>int</a:t>
            </a:r>
            <a:r>
              <a:rPr lang="en-GB" dirty="0" smtClean="0">
                <a:solidFill>
                  <a:srgbClr val="FFFF00"/>
                </a:solidFill>
              </a:rPr>
              <a:t> n</a:t>
            </a:r>
            <a:r>
              <a:rPr lang="ro-RO" dirty="0" smtClean="0">
                <a:solidFill>
                  <a:srgbClr val="FFFF00"/>
                </a:solidFill>
              </a:rPr>
              <a:t>)</a:t>
            </a:r>
            <a:endParaRPr lang="ro-RO" dirty="0">
              <a:solidFill>
                <a:srgbClr val="FFFF00"/>
              </a:solidFill>
            </a:endParaRPr>
          </a:p>
          <a:p>
            <a:pPr eaLnBrk="1" hangingPunct="1"/>
            <a:r>
              <a:rPr lang="en-GB" dirty="0" smtClean="0">
                <a:solidFill>
                  <a:schemeClr val="bg1"/>
                </a:solidFill>
              </a:rPr>
              <a:t>{</a:t>
            </a:r>
            <a:endParaRPr lang="ro-RO" dirty="0">
              <a:solidFill>
                <a:schemeClr val="bg1"/>
              </a:solidFill>
            </a:endParaRPr>
          </a:p>
          <a:p>
            <a:pPr eaLnBrk="1" hangingPunct="1"/>
            <a:r>
              <a:rPr lang="ro-RO" dirty="0">
                <a:solidFill>
                  <a:schemeClr val="bg1"/>
                </a:solidFill>
              </a:rPr>
              <a:t>     if </a:t>
            </a:r>
            <a:r>
              <a:rPr lang="en-GB" dirty="0" smtClean="0">
                <a:solidFill>
                  <a:schemeClr val="bg1"/>
                </a:solidFill>
              </a:rPr>
              <a:t>(</a:t>
            </a:r>
            <a:r>
              <a:rPr lang="ro-RO" dirty="0" smtClean="0">
                <a:solidFill>
                  <a:srgbClr val="FFFF00"/>
                </a:solidFill>
              </a:rPr>
              <a:t>n</a:t>
            </a:r>
            <a:r>
              <a:rPr lang="en-GB" dirty="0" smtClean="0">
                <a:solidFill>
                  <a:srgbClr val="FFFF00"/>
                </a:solidFill>
              </a:rPr>
              <a:t>=</a:t>
            </a:r>
            <a:r>
              <a:rPr lang="ro-RO" dirty="0" smtClean="0">
                <a:solidFill>
                  <a:srgbClr val="FFFF00"/>
                </a:solidFill>
              </a:rPr>
              <a:t>=</a:t>
            </a:r>
            <a:r>
              <a:rPr lang="ro-RO" dirty="0" smtClean="0">
                <a:solidFill>
                  <a:srgbClr val="008B80"/>
                </a:solidFill>
              </a:rPr>
              <a:t>0</a:t>
            </a:r>
            <a:r>
              <a:rPr lang="en-GB" dirty="0" smtClean="0">
                <a:solidFill>
                  <a:schemeClr val="bg1"/>
                </a:solidFill>
              </a:rPr>
              <a:t>)</a:t>
            </a:r>
            <a:r>
              <a:rPr lang="ro-RO" dirty="0" smtClean="0">
                <a:solidFill>
                  <a:schemeClr val="bg1"/>
                </a:solidFill>
              </a:rPr>
              <a:t> </a:t>
            </a:r>
            <a:r>
              <a:rPr lang="en-GB" dirty="0" smtClean="0">
                <a:solidFill>
                  <a:schemeClr val="bg1"/>
                </a:solidFill>
              </a:rPr>
              <a:t>return </a:t>
            </a:r>
            <a:r>
              <a:rPr lang="ro-RO" dirty="0" smtClean="0">
                <a:solidFill>
                  <a:srgbClr val="008B80"/>
                </a:solidFill>
              </a:rPr>
              <a:t>1</a:t>
            </a:r>
            <a:r>
              <a:rPr lang="en-GB" dirty="0" smtClean="0">
                <a:solidFill>
                  <a:srgbClr val="008B80"/>
                </a:solidFill>
              </a:rPr>
              <a:t>;</a:t>
            </a:r>
            <a:endParaRPr lang="ro-RO" dirty="0">
              <a:solidFill>
                <a:srgbClr val="008B80"/>
              </a:solidFill>
            </a:endParaRPr>
          </a:p>
          <a:p>
            <a:pPr eaLnBrk="1" hangingPunct="1"/>
            <a:r>
              <a:rPr lang="ro-RO" dirty="0">
                <a:solidFill>
                  <a:schemeClr val="bg1"/>
                </a:solidFill>
              </a:rPr>
              <a:t>    else </a:t>
            </a:r>
            <a:r>
              <a:rPr lang="en-GB" dirty="0" smtClean="0">
                <a:solidFill>
                  <a:schemeClr val="bg1"/>
                </a:solidFill>
              </a:rPr>
              <a:t>return</a:t>
            </a:r>
            <a:r>
              <a:rPr lang="en-GB" dirty="0" smtClean="0">
                <a:solidFill>
                  <a:srgbClr val="FFFF00"/>
                </a:solidFill>
              </a:rPr>
              <a:t> </a:t>
            </a:r>
            <a:r>
              <a:rPr lang="ro-RO" dirty="0" smtClean="0">
                <a:solidFill>
                  <a:srgbClr val="FFFF00"/>
                </a:solidFill>
              </a:rPr>
              <a:t>n</a:t>
            </a:r>
            <a:r>
              <a:rPr lang="en-GB" dirty="0">
                <a:solidFill>
                  <a:srgbClr val="FFFF00"/>
                </a:solidFill>
              </a:rPr>
              <a:t>*f(n-</a:t>
            </a:r>
            <a:r>
              <a:rPr lang="en-GB" dirty="0">
                <a:solidFill>
                  <a:srgbClr val="008B80"/>
                </a:solidFill>
              </a:rPr>
              <a:t>1</a:t>
            </a:r>
            <a:r>
              <a:rPr lang="en-GB" dirty="0">
                <a:solidFill>
                  <a:srgbClr val="FFFF00"/>
                </a:solidFill>
              </a:rPr>
              <a:t>);</a:t>
            </a:r>
            <a:endParaRPr lang="ro-RO" dirty="0">
              <a:solidFill>
                <a:srgbClr val="FFFF00"/>
              </a:solidFill>
            </a:endParaRPr>
          </a:p>
          <a:p>
            <a:pPr eaLnBrk="1" hangingPunct="1"/>
            <a:r>
              <a:rPr lang="en-GB" dirty="0" smtClean="0">
                <a:solidFill>
                  <a:schemeClr val="bg1"/>
                </a:solidFill>
              </a:rPr>
              <a:t>}</a:t>
            </a:r>
            <a:endParaRPr lang="ro-RO" dirty="0">
              <a:solidFill>
                <a:srgbClr val="FFFF00"/>
              </a:solidFill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4859338" y="2693988"/>
            <a:ext cx="3384550" cy="1477328"/>
          </a:xfrm>
          <a:prstGeom prst="rect">
            <a:avLst/>
          </a:prstGeom>
          <a:solidFill>
            <a:srgbClr val="000080"/>
          </a:solidFill>
          <a:ln w="63500" cmpd="dbl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  <a:cs typeface="Arial" charset="0"/>
              </a:defRPr>
            </a:lvl9pPr>
          </a:lstStyle>
          <a:p>
            <a:pPr eaLnBrk="1" hangingPunct="1"/>
            <a:r>
              <a:rPr lang="en-GB" dirty="0" err="1" smtClean="0">
                <a:solidFill>
                  <a:srgbClr val="FFFF00"/>
                </a:solidFill>
              </a:rPr>
              <a:t>int</a:t>
            </a:r>
            <a:r>
              <a:rPr lang="ro-RO" dirty="0" smtClean="0">
                <a:solidFill>
                  <a:schemeClr val="bg1"/>
                </a:solidFill>
              </a:rPr>
              <a:t> </a:t>
            </a:r>
            <a:r>
              <a:rPr lang="ro-RO" dirty="0" smtClean="0">
                <a:solidFill>
                  <a:srgbClr val="FFFF00"/>
                </a:solidFill>
              </a:rPr>
              <a:t>f</a:t>
            </a:r>
            <a:r>
              <a:rPr lang="en-GB" dirty="0" smtClean="0">
                <a:solidFill>
                  <a:srgbClr val="FFFF00"/>
                </a:solidFill>
              </a:rPr>
              <a:t> </a:t>
            </a:r>
            <a:r>
              <a:rPr lang="ro-RO" dirty="0" smtClean="0">
                <a:solidFill>
                  <a:srgbClr val="FFFF00"/>
                </a:solidFill>
              </a:rPr>
              <a:t>(</a:t>
            </a:r>
            <a:r>
              <a:rPr lang="en-GB" dirty="0" err="1" smtClean="0">
                <a:solidFill>
                  <a:srgbClr val="FFFF00"/>
                </a:solidFill>
              </a:rPr>
              <a:t>int</a:t>
            </a:r>
            <a:r>
              <a:rPr lang="en-GB" dirty="0" smtClean="0">
                <a:solidFill>
                  <a:srgbClr val="FFFF00"/>
                </a:solidFill>
              </a:rPr>
              <a:t> </a:t>
            </a:r>
            <a:r>
              <a:rPr lang="ro-RO" dirty="0" smtClean="0">
                <a:solidFill>
                  <a:srgbClr val="FFFF00"/>
                </a:solidFill>
              </a:rPr>
              <a:t>n)</a:t>
            </a:r>
            <a:endParaRPr lang="en-GB" dirty="0" smtClean="0">
              <a:solidFill>
                <a:srgbClr val="FFFF00"/>
              </a:solidFill>
            </a:endParaRPr>
          </a:p>
          <a:p>
            <a:pPr eaLnBrk="1" hangingPunct="1"/>
            <a:r>
              <a:rPr lang="en-GB" dirty="0">
                <a:solidFill>
                  <a:schemeClr val="bg1"/>
                </a:solidFill>
              </a:rPr>
              <a:t>{</a:t>
            </a:r>
            <a:r>
              <a:rPr lang="ro-RO" dirty="0" smtClean="0">
                <a:solidFill>
                  <a:srgbClr val="FFFF00"/>
                </a:solidFill>
              </a:rPr>
              <a:t> </a:t>
            </a:r>
            <a:r>
              <a:rPr lang="en-GB" dirty="0" err="1" smtClean="0">
                <a:solidFill>
                  <a:srgbClr val="FFFF00"/>
                </a:solidFill>
              </a:rPr>
              <a:t>int</a:t>
            </a:r>
            <a:r>
              <a:rPr lang="ro-RO" dirty="0" smtClean="0">
                <a:solidFill>
                  <a:srgbClr val="FFFF00"/>
                </a:solidFill>
              </a:rPr>
              <a:t> i,P</a:t>
            </a:r>
            <a:r>
              <a:rPr lang="en-GB" dirty="0" smtClean="0">
                <a:solidFill>
                  <a:srgbClr val="FFFF00"/>
                </a:solidFill>
              </a:rPr>
              <a:t>=1</a:t>
            </a:r>
            <a:r>
              <a:rPr lang="ro-RO" dirty="0" smtClean="0">
                <a:solidFill>
                  <a:srgbClr val="FFFF00"/>
                </a:solidFill>
              </a:rPr>
              <a:t>;</a:t>
            </a:r>
            <a:endParaRPr lang="ro-RO" dirty="0">
              <a:solidFill>
                <a:srgbClr val="FFFF00"/>
              </a:solidFill>
            </a:endParaRPr>
          </a:p>
          <a:p>
            <a:pPr eaLnBrk="1" hangingPunct="1"/>
            <a:r>
              <a:rPr lang="en-GB" dirty="0" smtClean="0">
                <a:solidFill>
                  <a:schemeClr val="bg1"/>
                </a:solidFill>
              </a:rPr>
              <a:t>   </a:t>
            </a:r>
            <a:r>
              <a:rPr lang="ro-RO" dirty="0" smtClean="0">
                <a:solidFill>
                  <a:schemeClr val="bg1"/>
                </a:solidFill>
              </a:rPr>
              <a:t>for </a:t>
            </a:r>
            <a:r>
              <a:rPr lang="en-GB" dirty="0" smtClean="0">
                <a:solidFill>
                  <a:schemeClr val="bg1"/>
                </a:solidFill>
              </a:rPr>
              <a:t>(</a:t>
            </a:r>
            <a:r>
              <a:rPr lang="ro-RO" dirty="0" smtClean="0">
                <a:solidFill>
                  <a:srgbClr val="FFFF00"/>
                </a:solidFill>
              </a:rPr>
              <a:t>i=</a:t>
            </a:r>
            <a:r>
              <a:rPr lang="ro-RO" dirty="0" smtClean="0">
                <a:solidFill>
                  <a:srgbClr val="008B80"/>
                </a:solidFill>
              </a:rPr>
              <a:t>1</a:t>
            </a:r>
            <a:r>
              <a:rPr lang="en-GB" dirty="0" smtClean="0">
                <a:solidFill>
                  <a:srgbClr val="008B80"/>
                </a:solidFill>
              </a:rPr>
              <a:t>;</a:t>
            </a:r>
            <a:r>
              <a:rPr lang="ro-RO" dirty="0" smtClean="0">
                <a:solidFill>
                  <a:schemeClr val="bg1"/>
                </a:solidFill>
              </a:rPr>
              <a:t> </a:t>
            </a:r>
            <a:r>
              <a:rPr lang="en-GB" dirty="0" err="1" smtClean="0">
                <a:solidFill>
                  <a:schemeClr val="bg1"/>
                </a:solidFill>
              </a:rPr>
              <a:t>i</a:t>
            </a:r>
            <a:r>
              <a:rPr lang="en-GB" dirty="0" smtClean="0">
                <a:solidFill>
                  <a:srgbClr val="FFFF00"/>
                </a:solidFill>
              </a:rPr>
              <a:t>&lt;=</a:t>
            </a:r>
            <a:r>
              <a:rPr lang="ro-RO" dirty="0" smtClean="0">
                <a:solidFill>
                  <a:schemeClr val="bg1"/>
                </a:solidFill>
              </a:rPr>
              <a:t> </a:t>
            </a:r>
            <a:r>
              <a:rPr lang="ro-RO" dirty="0" smtClean="0">
                <a:solidFill>
                  <a:srgbClr val="FFFF00"/>
                </a:solidFill>
              </a:rPr>
              <a:t>n</a:t>
            </a:r>
            <a:r>
              <a:rPr lang="en-GB" dirty="0" smtClean="0">
                <a:solidFill>
                  <a:srgbClr val="FFFF00"/>
                </a:solidFill>
              </a:rPr>
              <a:t>; </a:t>
            </a:r>
            <a:r>
              <a:rPr lang="en-GB" dirty="0" err="1" smtClean="0">
                <a:solidFill>
                  <a:srgbClr val="FFFF00"/>
                </a:solidFill>
              </a:rPr>
              <a:t>i</a:t>
            </a:r>
            <a:r>
              <a:rPr lang="en-GB" dirty="0" smtClean="0">
                <a:solidFill>
                  <a:srgbClr val="FFFF00"/>
                </a:solidFill>
              </a:rPr>
              <a:t>++</a:t>
            </a:r>
            <a:r>
              <a:rPr lang="en-GB" dirty="0" smtClean="0">
                <a:solidFill>
                  <a:schemeClr val="bg1"/>
                </a:solidFill>
              </a:rPr>
              <a:t>) </a:t>
            </a:r>
            <a:r>
              <a:rPr lang="ro-RO" dirty="0" smtClean="0">
                <a:solidFill>
                  <a:srgbClr val="FFFF00"/>
                </a:solidFill>
              </a:rPr>
              <a:t>P=P</a:t>
            </a:r>
            <a:r>
              <a:rPr lang="en-GB" dirty="0">
                <a:solidFill>
                  <a:srgbClr val="FFFF00"/>
                </a:solidFill>
              </a:rPr>
              <a:t>*</a:t>
            </a:r>
            <a:r>
              <a:rPr lang="en-GB" dirty="0" err="1">
                <a:solidFill>
                  <a:srgbClr val="FFFF00"/>
                </a:solidFill>
              </a:rPr>
              <a:t>i</a:t>
            </a:r>
            <a:r>
              <a:rPr lang="en-GB" dirty="0">
                <a:solidFill>
                  <a:srgbClr val="FFFF00"/>
                </a:solidFill>
              </a:rPr>
              <a:t>;</a:t>
            </a:r>
          </a:p>
          <a:p>
            <a:pPr eaLnBrk="1" hangingPunct="1"/>
            <a:r>
              <a:rPr lang="en-GB" dirty="0">
                <a:solidFill>
                  <a:srgbClr val="FFFF00"/>
                </a:solidFill>
              </a:rPr>
              <a:t>     </a:t>
            </a:r>
            <a:r>
              <a:rPr lang="en-GB" dirty="0" smtClean="0">
                <a:solidFill>
                  <a:schemeClr val="bg1"/>
                </a:solidFill>
              </a:rPr>
              <a:t>return</a:t>
            </a:r>
            <a:r>
              <a:rPr lang="en-GB" dirty="0" smtClean="0">
                <a:solidFill>
                  <a:srgbClr val="FFFF00"/>
                </a:solidFill>
              </a:rPr>
              <a:t> P</a:t>
            </a:r>
            <a:r>
              <a:rPr lang="en-GB" dirty="0">
                <a:solidFill>
                  <a:srgbClr val="FFFF00"/>
                </a:solidFill>
              </a:rPr>
              <a:t>;</a:t>
            </a:r>
            <a:endParaRPr lang="ro-RO" dirty="0">
              <a:solidFill>
                <a:srgbClr val="FFFF00"/>
              </a:solidFill>
            </a:endParaRPr>
          </a:p>
          <a:p>
            <a:pPr eaLnBrk="1" hangingPunct="1"/>
            <a:r>
              <a:rPr lang="en-GB" dirty="0" smtClean="0">
                <a:solidFill>
                  <a:schemeClr val="bg1"/>
                </a:solidFill>
              </a:rPr>
              <a:t>}</a:t>
            </a:r>
            <a:endParaRPr lang="ro-RO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1457325" y="2133600"/>
            <a:ext cx="18367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 eaLnBrk="0" hangingPunct="0">
              <a:defRPr>
                <a:solidFill>
                  <a:schemeClr val="tx1"/>
                </a:solidFill>
                <a:latin typeface="Georgia" pitchFamily="18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  <a:cs typeface="Arial" charset="0"/>
              </a:defRPr>
            </a:lvl9pPr>
          </a:lstStyle>
          <a:p>
            <a:pPr eaLnBrk="1" hangingPunct="1">
              <a:buFont typeface="Wingdings" pitchFamily="2" charset="2"/>
              <a:buChar char="§"/>
            </a:pPr>
            <a:r>
              <a:rPr lang="en-GB" sz="2000" i="1">
                <a:solidFill>
                  <a:srgbClr val="BA2020"/>
                </a:solidFill>
              </a:rPr>
              <a:t>recursiv</a:t>
            </a:r>
            <a:r>
              <a:rPr lang="ro-RO" sz="2000" i="1">
                <a:solidFill>
                  <a:srgbClr val="BA2020"/>
                </a:solidFill>
              </a:rPr>
              <a:t>ă</a:t>
            </a:r>
            <a:endParaRPr lang="en-GB" sz="2000" i="1">
              <a:solidFill>
                <a:srgbClr val="BA2020"/>
              </a:solidFill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5634038" y="2138363"/>
            <a:ext cx="183673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 eaLnBrk="0" hangingPunct="0">
              <a:defRPr>
                <a:solidFill>
                  <a:schemeClr val="tx1"/>
                </a:solidFill>
                <a:latin typeface="Georgia" pitchFamily="18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  <a:cs typeface="Arial" charset="0"/>
              </a:defRPr>
            </a:lvl9pPr>
          </a:lstStyle>
          <a:p>
            <a:pPr eaLnBrk="1" hangingPunct="1">
              <a:buFont typeface="Wingdings" pitchFamily="2" charset="2"/>
              <a:buChar char="§"/>
            </a:pPr>
            <a:r>
              <a:rPr lang="ro-RO" sz="2000" i="1">
                <a:solidFill>
                  <a:srgbClr val="BA2020"/>
                </a:solidFill>
              </a:rPr>
              <a:t>iterat</a:t>
            </a:r>
            <a:r>
              <a:rPr lang="en-GB" sz="2000" i="1">
                <a:solidFill>
                  <a:srgbClr val="BA2020"/>
                </a:solidFill>
              </a:rPr>
              <a:t>iv</a:t>
            </a:r>
            <a:r>
              <a:rPr lang="ro-RO" sz="2000" i="1">
                <a:solidFill>
                  <a:srgbClr val="BA2020"/>
                </a:solidFill>
              </a:rPr>
              <a:t>ă</a:t>
            </a:r>
            <a:endParaRPr lang="en-GB" sz="2000" i="1">
              <a:solidFill>
                <a:srgbClr val="BA2020"/>
              </a:solidFill>
            </a:endParaRPr>
          </a:p>
        </p:txBody>
      </p:sp>
      <p:sp>
        <p:nvSpPr>
          <p:cNvPr id="19464" name="TextBox 8"/>
          <p:cNvSpPr txBox="1">
            <a:spLocks noChangeArrowheads="1"/>
          </p:cNvSpPr>
          <p:nvPr/>
        </p:nvSpPr>
        <p:spPr bwMode="auto">
          <a:xfrm>
            <a:off x="611188" y="4437063"/>
            <a:ext cx="41052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  <a:cs typeface="Arial" charset="0"/>
              </a:defRPr>
            </a:lvl9pPr>
          </a:lstStyle>
          <a:p>
            <a:pPr eaLnBrk="1" hangingPunct="1"/>
            <a:r>
              <a:rPr lang="ro-RO" sz="2800" i="1">
                <a:solidFill>
                  <a:srgbClr val="C00000"/>
                </a:solidFill>
              </a:rPr>
              <a:t>Ce </a:t>
            </a:r>
            <a:r>
              <a:rPr lang="en-GB" sz="2800" i="1">
                <a:solidFill>
                  <a:srgbClr val="C00000"/>
                </a:solidFill>
              </a:rPr>
              <a:t>diferen</a:t>
            </a:r>
            <a:r>
              <a:rPr lang="ro-RO" sz="2800" i="1">
                <a:solidFill>
                  <a:srgbClr val="C00000"/>
                </a:solidFill>
              </a:rPr>
              <a:t>ţe observaţi </a:t>
            </a:r>
            <a:r>
              <a:rPr lang="en-GB" sz="2800">
                <a:solidFill>
                  <a:srgbClr val="C00000"/>
                </a:solidFill>
              </a:rPr>
              <a:t>?</a:t>
            </a:r>
          </a:p>
        </p:txBody>
      </p:sp>
      <p:sp>
        <p:nvSpPr>
          <p:cNvPr id="19465" name="TextBox 1"/>
          <p:cNvSpPr txBox="1">
            <a:spLocks noChangeArrowheads="1"/>
          </p:cNvSpPr>
          <p:nvPr/>
        </p:nvSpPr>
        <p:spPr bwMode="auto">
          <a:xfrm>
            <a:off x="684213" y="5013325"/>
            <a:ext cx="7559675" cy="109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 eaLnBrk="0" hangingPunct="0">
              <a:defRPr>
                <a:solidFill>
                  <a:schemeClr val="tx1"/>
                </a:solidFill>
                <a:latin typeface="Georgia" pitchFamily="18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  <a:cs typeface="Arial" charset="0"/>
              </a:defRPr>
            </a:lvl9pPr>
          </a:lstStyle>
          <a:p>
            <a:pPr eaLnBrk="1" hangingPunct="1">
              <a:spcAft>
                <a:spcPts val="300"/>
              </a:spcAft>
              <a:buFont typeface="Arial" charset="0"/>
              <a:buChar char="•"/>
            </a:pPr>
            <a:r>
              <a:rPr lang="ro-RO" sz="2000"/>
              <a:t>C</a:t>
            </a:r>
            <a:r>
              <a:rPr lang="en-GB" sz="2000"/>
              <a:t>e</a:t>
            </a:r>
            <a:r>
              <a:rPr lang="ro-RO" sz="2000"/>
              <a:t> </a:t>
            </a:r>
            <a:r>
              <a:rPr lang="ro-RO" sz="2000" i="1">
                <a:solidFill>
                  <a:srgbClr val="C00000"/>
                </a:solidFill>
              </a:rPr>
              <a:t>parametri</a:t>
            </a:r>
            <a:r>
              <a:rPr lang="ro-RO" sz="2000">
                <a:solidFill>
                  <a:srgbClr val="C00000"/>
                </a:solidFill>
              </a:rPr>
              <a:t> </a:t>
            </a:r>
            <a:r>
              <a:rPr lang="en-GB" sz="2000"/>
              <a:t>apar </a:t>
            </a:r>
            <a:r>
              <a:rPr lang="ro-RO" sz="2000"/>
              <a:t>în antet </a:t>
            </a:r>
            <a:r>
              <a:rPr lang="en-GB" sz="2000"/>
              <a:t>?</a:t>
            </a:r>
          </a:p>
          <a:p>
            <a:pPr eaLnBrk="1" hangingPunct="1">
              <a:spcAft>
                <a:spcPts val="300"/>
              </a:spcAft>
              <a:buFont typeface="Arial" charset="0"/>
              <a:buChar char="•"/>
            </a:pPr>
            <a:r>
              <a:rPr lang="en-GB" sz="2000"/>
              <a:t>Ce </a:t>
            </a:r>
            <a:r>
              <a:rPr lang="en-GB" sz="2000" i="1">
                <a:solidFill>
                  <a:srgbClr val="C00000"/>
                </a:solidFill>
              </a:rPr>
              <a:t>variabile locale </a:t>
            </a:r>
            <a:r>
              <a:rPr lang="en-GB" sz="2000"/>
              <a:t>sunt declarate ?</a:t>
            </a:r>
          </a:p>
          <a:p>
            <a:pPr eaLnBrk="1" hangingPunct="1">
              <a:buFont typeface="Arial" charset="0"/>
              <a:buChar char="•"/>
            </a:pPr>
            <a:r>
              <a:rPr lang="en-GB" sz="2000"/>
              <a:t>Ce </a:t>
            </a:r>
            <a:r>
              <a:rPr lang="en-GB" sz="2000" i="1">
                <a:solidFill>
                  <a:srgbClr val="C00000"/>
                </a:solidFill>
              </a:rPr>
              <a:t>instruc</a:t>
            </a:r>
            <a:r>
              <a:rPr lang="ro-RO" sz="2000" i="1">
                <a:solidFill>
                  <a:srgbClr val="C00000"/>
                </a:solidFill>
              </a:rPr>
              <a:t>ţiuni </a:t>
            </a:r>
            <a:r>
              <a:rPr lang="ro-RO" sz="2000"/>
              <a:t>se folosesc</a:t>
            </a:r>
            <a:r>
              <a:rPr lang="en-GB" sz="2000"/>
              <a:t> 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47813" y="228600"/>
            <a:ext cx="7288212" cy="758825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ro-RO" dirty="0" smtClean="0"/>
              <a:t>O p</a:t>
            </a:r>
            <a:r>
              <a:rPr lang="en-GB" dirty="0" err="1" smtClean="0"/>
              <a:t>rocedur</a:t>
            </a:r>
            <a:r>
              <a:rPr lang="ro-RO" dirty="0" smtClean="0"/>
              <a:t>ă</a:t>
            </a:r>
            <a:r>
              <a:rPr lang="en-GB" dirty="0" smtClean="0"/>
              <a:t> </a:t>
            </a:r>
            <a:r>
              <a:rPr lang="en-GB" dirty="0" err="1" smtClean="0"/>
              <a:t>recursiv</a:t>
            </a:r>
            <a:r>
              <a:rPr lang="ro-RO" dirty="0"/>
              <a:t>ă</a:t>
            </a:r>
            <a:endParaRPr lang="en-GB" dirty="0"/>
          </a:p>
        </p:txBody>
      </p:sp>
      <p:sp>
        <p:nvSpPr>
          <p:cNvPr id="2048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484784"/>
            <a:ext cx="8229600" cy="4839816"/>
          </a:xfrm>
        </p:spPr>
        <p:txBody>
          <a:bodyPr>
            <a:normAutofit/>
          </a:bodyPr>
          <a:lstStyle/>
          <a:p>
            <a:pPr eaLnBrk="1" hangingPunct="1"/>
            <a:r>
              <a:rPr lang="ro-RO" dirty="0" smtClean="0"/>
              <a:t>Cum afişăm numerele naturale </a:t>
            </a:r>
            <a:r>
              <a:rPr lang="en-GB" dirty="0" smtClean="0"/>
              <a:t>de la 1 la n </a:t>
            </a:r>
            <a:r>
              <a:rPr lang="ro-RO" dirty="0" smtClean="0"/>
              <a:t>printr-o procedură recursivă</a:t>
            </a:r>
            <a:r>
              <a:rPr lang="en-GB" dirty="0" smtClean="0"/>
              <a:t> ?</a:t>
            </a:r>
          </a:p>
          <a:p>
            <a:pPr eaLnBrk="1" hangingPunct="1"/>
            <a:r>
              <a:rPr lang="en-GB" i="1" dirty="0" err="1" smtClean="0">
                <a:solidFill>
                  <a:srgbClr val="C00000"/>
                </a:solidFill>
              </a:rPr>
              <a:t>Rezolvare</a:t>
            </a:r>
            <a:r>
              <a:rPr lang="en-GB" i="1" dirty="0" smtClean="0">
                <a:solidFill>
                  <a:srgbClr val="C00000"/>
                </a:solidFill>
              </a:rPr>
              <a:t>: </a:t>
            </a:r>
            <a:r>
              <a:rPr lang="ro-RO" dirty="0" smtClean="0"/>
              <a:t>În acest caz, nu avem o formulă de recurenţă pentru scrierea unui subprogram recursiv.   Pentru a rezolva problema o descompunem în mai multe subprobleme de acelaşi tip: </a:t>
            </a:r>
            <a:endParaRPr lang="ro-RO" i="1" dirty="0" smtClean="0">
              <a:solidFill>
                <a:srgbClr val="C00000"/>
              </a:solidFill>
            </a:endParaRPr>
          </a:p>
          <a:p>
            <a:pPr eaLnBrk="1" hangingPunct="1"/>
            <a:r>
              <a:rPr lang="ro-RO" i="1" dirty="0" smtClean="0">
                <a:solidFill>
                  <a:srgbClr val="C00000"/>
                </a:solidFill>
              </a:rPr>
              <a:t>Subproblema p(i)</a:t>
            </a:r>
            <a:r>
              <a:rPr lang="ro-RO" dirty="0" smtClean="0"/>
              <a:t>: pentru valoarea </a:t>
            </a:r>
            <a:r>
              <a:rPr lang="ro-RO" i="1" dirty="0" smtClean="0"/>
              <a:t>i</a:t>
            </a:r>
            <a:r>
              <a:rPr lang="ro-RO" dirty="0" smtClean="0"/>
              <a:t> a parametrului vom tipări </a:t>
            </a:r>
            <a:r>
              <a:rPr lang="ro-RO" i="1" dirty="0" smtClean="0"/>
              <a:t>i</a:t>
            </a:r>
            <a:r>
              <a:rPr lang="ro-RO" dirty="0" smtClean="0"/>
              <a:t> după care apelăm (recursiv) </a:t>
            </a:r>
            <a:r>
              <a:rPr lang="ro-RO" i="1" dirty="0" smtClean="0">
                <a:solidFill>
                  <a:srgbClr val="C00000"/>
                </a:solidFill>
              </a:rPr>
              <a:t>p</a:t>
            </a:r>
            <a:r>
              <a:rPr lang="ro-RO" dirty="0" smtClean="0"/>
              <a:t> pentru </a:t>
            </a:r>
            <a:r>
              <a:rPr lang="ro-RO" i="1" dirty="0" smtClean="0"/>
              <a:t>i</a:t>
            </a:r>
            <a:r>
              <a:rPr lang="ro-RO" dirty="0" smtClean="0"/>
              <a:t>+1</a:t>
            </a:r>
          </a:p>
          <a:p>
            <a:pPr eaLnBrk="1" hangingPunct="1"/>
            <a:r>
              <a:rPr lang="ro-RO" i="1" dirty="0" smtClean="0">
                <a:solidFill>
                  <a:srgbClr val="C00000"/>
                </a:solidFill>
              </a:rPr>
              <a:t>Apelul iniţial</a:t>
            </a:r>
            <a:r>
              <a:rPr lang="ro-RO" i="1" dirty="0" smtClean="0"/>
              <a:t> </a:t>
            </a:r>
            <a:r>
              <a:rPr lang="ro-RO" dirty="0" smtClean="0"/>
              <a:t> este p(1) : începem cu 1</a:t>
            </a:r>
          </a:p>
          <a:p>
            <a:pPr eaLnBrk="1" hangingPunct="1"/>
            <a:r>
              <a:rPr lang="ro-RO" i="1" dirty="0" smtClean="0">
                <a:solidFill>
                  <a:srgbClr val="C00000"/>
                </a:solidFill>
              </a:rPr>
              <a:t>Condiţia de oprire</a:t>
            </a:r>
            <a:r>
              <a:rPr lang="ro-RO" dirty="0" smtClean="0">
                <a:solidFill>
                  <a:srgbClr val="C00000"/>
                </a:solidFill>
              </a:rPr>
              <a:t> </a:t>
            </a:r>
            <a:r>
              <a:rPr lang="ro-RO" dirty="0" smtClean="0"/>
              <a:t>este să ajungem la n, când tipărim doar n fără alte apeluri</a:t>
            </a:r>
            <a:endParaRPr lang="en-GB" i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576" y="332656"/>
            <a:ext cx="7359650" cy="758825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ro-RO" dirty="0" smtClean="0"/>
              <a:t/>
            </a:r>
            <a:br>
              <a:rPr lang="ro-RO" dirty="0" smtClean="0"/>
            </a:br>
            <a:r>
              <a:rPr lang="ro-RO" dirty="0" smtClean="0"/>
              <a:t/>
            </a:r>
            <a:br>
              <a:rPr lang="ro-RO" dirty="0" smtClean="0"/>
            </a:br>
            <a:r>
              <a:rPr lang="ro-RO" dirty="0" smtClean="0"/>
              <a:t/>
            </a:r>
            <a:br>
              <a:rPr lang="ro-RO" dirty="0" smtClean="0"/>
            </a:br>
            <a:r>
              <a:rPr lang="ro-RO" dirty="0" smtClean="0"/>
              <a:t/>
            </a:r>
            <a:br>
              <a:rPr lang="ro-RO" dirty="0" smtClean="0"/>
            </a:br>
            <a:r>
              <a:rPr lang="ro-RO" dirty="0" smtClean="0"/>
              <a:t/>
            </a:r>
            <a:br>
              <a:rPr lang="ro-RO" dirty="0" smtClean="0"/>
            </a:br>
            <a:r>
              <a:rPr lang="ro-RO" dirty="0" smtClean="0"/>
              <a:t/>
            </a:r>
            <a:br>
              <a:rPr lang="ro-RO" dirty="0" smtClean="0"/>
            </a:br>
            <a:r>
              <a:rPr lang="ro-RO" sz="3600" dirty="0" smtClean="0"/>
              <a:t>Lista </a:t>
            </a:r>
            <a:r>
              <a:rPr lang="ro-RO" sz="3600" dirty="0" smtClean="0"/>
              <a:t>primelor n numere naturale</a:t>
            </a:r>
            <a:endParaRPr lang="en-GB" sz="3600" dirty="0"/>
          </a:p>
        </p:txBody>
      </p:sp>
      <p:sp>
        <p:nvSpPr>
          <p:cNvPr id="21507" name="Content Placeholder 2"/>
          <p:cNvSpPr>
            <a:spLocks noGrp="1"/>
          </p:cNvSpPr>
          <p:nvPr>
            <p:ph sz="quarter" idx="1"/>
          </p:nvPr>
        </p:nvSpPr>
        <p:spPr>
          <a:xfrm>
            <a:off x="899592" y="1700808"/>
            <a:ext cx="7906270" cy="4536503"/>
          </a:xfrm>
        </p:spPr>
        <p:txBody>
          <a:bodyPr>
            <a:normAutofit lnSpcReduction="10000"/>
          </a:bodyPr>
          <a:lstStyle/>
          <a:p>
            <a:pPr marL="0" indent="0" eaLnBrk="1" hangingPunct="1">
              <a:buFont typeface="Wingdings 2" pitchFamily="18" charset="2"/>
              <a:buNone/>
            </a:pPr>
            <a:r>
              <a:rPr lang="en-GB" sz="1800" dirty="0" err="1" smtClean="0"/>
              <a:t>int</a:t>
            </a:r>
            <a:r>
              <a:rPr lang="en-GB" sz="1800" dirty="0" smtClean="0"/>
              <a:t> n ;	</a:t>
            </a:r>
            <a:r>
              <a:rPr lang="ro-RO" sz="1800" dirty="0" smtClean="0"/>
              <a:t>	</a:t>
            </a:r>
            <a:r>
              <a:rPr lang="en-GB" sz="1800" dirty="0" smtClean="0"/>
              <a:t>	// c</a:t>
            </a:r>
            <a:r>
              <a:rPr lang="ro-RO" sz="1800" dirty="0" smtClean="0"/>
              <a:t>âte numere tipărim </a:t>
            </a:r>
            <a:endParaRPr lang="en-GB" sz="1800" dirty="0" smtClean="0"/>
          </a:p>
          <a:p>
            <a:pPr marL="0" indent="0" eaLnBrk="1" hangingPunct="1">
              <a:buFont typeface="Wingdings 2" pitchFamily="18" charset="2"/>
              <a:buNone/>
            </a:pPr>
            <a:r>
              <a:rPr lang="en-GB" sz="1800" dirty="0" smtClean="0"/>
              <a:t>void p(</a:t>
            </a:r>
            <a:r>
              <a:rPr lang="en-GB" sz="1800" dirty="0" err="1" smtClean="0"/>
              <a:t>int</a:t>
            </a:r>
            <a:r>
              <a:rPr lang="en-GB" sz="1800" dirty="0" smtClean="0"/>
              <a:t> </a:t>
            </a:r>
            <a:r>
              <a:rPr lang="en-GB" sz="1800" dirty="0" err="1" smtClean="0"/>
              <a:t>i</a:t>
            </a:r>
            <a:r>
              <a:rPr lang="en-GB" sz="1800" dirty="0" smtClean="0"/>
              <a:t>)	      	// </a:t>
            </a:r>
            <a:r>
              <a:rPr lang="en-GB" sz="1800" dirty="0" err="1" smtClean="0"/>
              <a:t>procedura</a:t>
            </a:r>
            <a:r>
              <a:rPr lang="en-GB" sz="1800" dirty="0" smtClean="0"/>
              <a:t> p cu </a:t>
            </a:r>
            <a:r>
              <a:rPr lang="en-GB" sz="1800" dirty="0" err="1" smtClean="0"/>
              <a:t>parametrul</a:t>
            </a:r>
            <a:r>
              <a:rPr lang="en-GB" sz="1800" dirty="0" smtClean="0"/>
              <a:t> </a:t>
            </a:r>
            <a:r>
              <a:rPr lang="en-GB" sz="1800" dirty="0" err="1" smtClean="0"/>
              <a:t>i</a:t>
            </a:r>
            <a:r>
              <a:rPr lang="en-GB" sz="1800" dirty="0" smtClean="0"/>
              <a:t> </a:t>
            </a:r>
          </a:p>
          <a:p>
            <a:pPr marL="0" indent="0" eaLnBrk="1" hangingPunct="1">
              <a:buFont typeface="Wingdings 2" pitchFamily="18" charset="2"/>
              <a:buNone/>
            </a:pPr>
            <a:r>
              <a:rPr lang="en-GB" sz="1800" dirty="0" smtClean="0"/>
              <a:t>{</a:t>
            </a:r>
          </a:p>
          <a:p>
            <a:pPr marL="0" indent="0" eaLnBrk="1" hangingPunct="1">
              <a:buFont typeface="Wingdings 2" pitchFamily="18" charset="2"/>
              <a:buNone/>
            </a:pPr>
            <a:r>
              <a:rPr lang="ro-RO" sz="1800" dirty="0" smtClean="0"/>
              <a:t>  </a:t>
            </a:r>
            <a:r>
              <a:rPr lang="en-GB" sz="1800" dirty="0" smtClean="0"/>
              <a:t>  if (</a:t>
            </a:r>
            <a:r>
              <a:rPr lang="en-GB" sz="1800" dirty="0" err="1" smtClean="0"/>
              <a:t>i</a:t>
            </a:r>
            <a:r>
              <a:rPr lang="en-GB" sz="1800" dirty="0" smtClean="0">
                <a:solidFill>
                  <a:srgbClr val="C00000"/>
                </a:solidFill>
              </a:rPr>
              <a:t>==n</a:t>
            </a:r>
            <a:r>
              <a:rPr lang="en-GB" sz="1800" dirty="0" smtClean="0"/>
              <a:t>)</a:t>
            </a:r>
            <a:r>
              <a:rPr lang="ro-RO" sz="1800" dirty="0" smtClean="0">
                <a:solidFill>
                  <a:srgbClr val="C00000"/>
                </a:solidFill>
              </a:rPr>
              <a:t> </a:t>
            </a:r>
            <a:r>
              <a:rPr lang="en-GB" sz="1800" dirty="0" smtClean="0"/>
              <a:t> </a:t>
            </a:r>
            <a:r>
              <a:rPr lang="en-GB" sz="1800" dirty="0" err="1" smtClean="0">
                <a:solidFill>
                  <a:srgbClr val="FF0000"/>
                </a:solidFill>
              </a:rPr>
              <a:t>cout</a:t>
            </a:r>
            <a:r>
              <a:rPr lang="en-GB" sz="1800" dirty="0" smtClean="0">
                <a:solidFill>
                  <a:srgbClr val="C00000"/>
                </a:solidFill>
              </a:rPr>
              <a:t>(n)</a:t>
            </a:r>
            <a:r>
              <a:rPr lang="ro-RO" sz="1800" dirty="0" smtClean="0"/>
              <a:t> </a:t>
            </a:r>
            <a:r>
              <a:rPr lang="en-GB" sz="1800" dirty="0" smtClean="0"/>
              <a:t>;</a:t>
            </a:r>
            <a:r>
              <a:rPr lang="ro-RO" sz="1800" dirty="0" smtClean="0"/>
              <a:t>        </a:t>
            </a:r>
            <a:r>
              <a:rPr lang="ro-RO" sz="1800" dirty="0" smtClean="0">
                <a:solidFill>
                  <a:srgbClr val="C00000"/>
                </a:solidFill>
              </a:rPr>
              <a:t> </a:t>
            </a:r>
            <a:r>
              <a:rPr lang="en-GB" sz="1800" dirty="0" smtClean="0">
                <a:solidFill>
                  <a:srgbClr val="C00000"/>
                </a:solidFill>
              </a:rPr>
              <a:t>	// </a:t>
            </a:r>
            <a:r>
              <a:rPr lang="en-GB" sz="1800" dirty="0" err="1" smtClean="0">
                <a:solidFill>
                  <a:srgbClr val="C00000"/>
                </a:solidFill>
              </a:rPr>
              <a:t>rezolvarea</a:t>
            </a:r>
            <a:r>
              <a:rPr lang="en-GB" sz="1800" dirty="0" smtClean="0">
                <a:solidFill>
                  <a:srgbClr val="C00000"/>
                </a:solidFill>
              </a:rPr>
              <a:t> direct</a:t>
            </a:r>
            <a:r>
              <a:rPr lang="ro-RO" sz="1800" dirty="0" smtClean="0">
                <a:solidFill>
                  <a:srgbClr val="C00000"/>
                </a:solidFill>
              </a:rPr>
              <a:t>ă (condiţia de STOP) </a:t>
            </a:r>
            <a:endParaRPr lang="en-GB" sz="1800" dirty="0" smtClean="0">
              <a:solidFill>
                <a:srgbClr val="C00000"/>
              </a:solidFill>
            </a:endParaRPr>
          </a:p>
          <a:p>
            <a:pPr marL="0" indent="0" eaLnBrk="1" hangingPunct="1">
              <a:buFont typeface="Wingdings 2" pitchFamily="18" charset="2"/>
              <a:buNone/>
            </a:pPr>
            <a:r>
              <a:rPr lang="en-GB" sz="1800" dirty="0" smtClean="0"/>
              <a:t>     else {</a:t>
            </a:r>
          </a:p>
          <a:p>
            <a:pPr marL="0" indent="0" eaLnBrk="1" hangingPunct="1">
              <a:buFont typeface="Wingdings 2" pitchFamily="18" charset="2"/>
              <a:buNone/>
            </a:pPr>
            <a:r>
              <a:rPr lang="en-GB" sz="1800" dirty="0" smtClean="0">
                <a:solidFill>
                  <a:srgbClr val="C00000"/>
                </a:solidFill>
              </a:rPr>
              <a:t>            </a:t>
            </a:r>
            <a:r>
              <a:rPr lang="en-GB" sz="1800" dirty="0" err="1" smtClean="0">
                <a:solidFill>
                  <a:srgbClr val="C00000"/>
                </a:solidFill>
              </a:rPr>
              <a:t>cout</a:t>
            </a:r>
            <a:r>
              <a:rPr lang="en-GB" sz="1800" dirty="0" smtClean="0">
                <a:solidFill>
                  <a:srgbClr val="C00000"/>
                </a:solidFill>
              </a:rPr>
              <a:t>&lt;&lt;</a:t>
            </a:r>
            <a:r>
              <a:rPr lang="en-GB" sz="1800" dirty="0" err="1" smtClean="0">
                <a:solidFill>
                  <a:srgbClr val="C00000"/>
                </a:solidFill>
              </a:rPr>
              <a:t>i</a:t>
            </a:r>
            <a:r>
              <a:rPr lang="en-GB" sz="1800" dirty="0" smtClean="0">
                <a:solidFill>
                  <a:srgbClr val="C00000"/>
                </a:solidFill>
              </a:rPr>
              <a:t>&lt;&lt;' ';</a:t>
            </a:r>
            <a:r>
              <a:rPr lang="ro-RO" sz="1800" dirty="0" smtClean="0">
                <a:solidFill>
                  <a:srgbClr val="C00000"/>
                </a:solidFill>
              </a:rPr>
              <a:t>	</a:t>
            </a:r>
            <a:r>
              <a:rPr lang="en-GB" sz="1800" dirty="0" smtClean="0">
                <a:solidFill>
                  <a:srgbClr val="C00000"/>
                </a:solidFill>
              </a:rPr>
              <a:t>// </a:t>
            </a:r>
            <a:r>
              <a:rPr lang="en-GB" sz="1800" dirty="0" err="1" smtClean="0">
                <a:solidFill>
                  <a:srgbClr val="C00000"/>
                </a:solidFill>
              </a:rPr>
              <a:t>Subproblema</a:t>
            </a:r>
            <a:r>
              <a:rPr lang="en-GB" sz="1800" dirty="0" smtClean="0">
                <a:solidFill>
                  <a:srgbClr val="C00000"/>
                </a:solidFill>
              </a:rPr>
              <a:t> p(</a:t>
            </a:r>
            <a:r>
              <a:rPr lang="en-GB" sz="1800" dirty="0" err="1" smtClean="0">
                <a:solidFill>
                  <a:srgbClr val="C00000"/>
                </a:solidFill>
              </a:rPr>
              <a:t>i</a:t>
            </a:r>
            <a:r>
              <a:rPr lang="en-GB" sz="1800" dirty="0" smtClean="0">
                <a:solidFill>
                  <a:srgbClr val="C00000"/>
                </a:solidFill>
              </a:rPr>
              <a:t>): tip</a:t>
            </a:r>
            <a:r>
              <a:rPr lang="ro-RO" sz="1800" dirty="0" smtClean="0">
                <a:solidFill>
                  <a:srgbClr val="C00000"/>
                </a:solidFill>
              </a:rPr>
              <a:t>ărim </a:t>
            </a:r>
            <a:r>
              <a:rPr lang="en-GB" sz="1800" dirty="0" err="1" smtClean="0">
                <a:solidFill>
                  <a:srgbClr val="C00000"/>
                </a:solidFill>
              </a:rPr>
              <a:t>i</a:t>
            </a:r>
            <a:r>
              <a:rPr lang="en-GB" sz="1800" dirty="0" smtClean="0">
                <a:solidFill>
                  <a:srgbClr val="C00000"/>
                </a:solidFill>
              </a:rPr>
              <a:t> </a:t>
            </a:r>
          </a:p>
          <a:p>
            <a:pPr marL="0" indent="0" eaLnBrk="1" hangingPunct="1">
              <a:buFont typeface="Wingdings 2" pitchFamily="18" charset="2"/>
              <a:buNone/>
            </a:pPr>
            <a:r>
              <a:rPr lang="en-GB" sz="1800" dirty="0" smtClean="0">
                <a:solidFill>
                  <a:srgbClr val="C00000"/>
                </a:solidFill>
              </a:rPr>
              <a:t>            </a:t>
            </a:r>
            <a:r>
              <a:rPr lang="ro-RO" sz="1800" dirty="0" smtClean="0">
                <a:solidFill>
                  <a:srgbClr val="C00000"/>
                </a:solidFill>
              </a:rPr>
              <a:t> </a:t>
            </a:r>
            <a:r>
              <a:rPr lang="en-GB" sz="1800" dirty="0" smtClean="0">
                <a:solidFill>
                  <a:srgbClr val="C00000"/>
                </a:solidFill>
              </a:rPr>
              <a:t>p(i+1);</a:t>
            </a:r>
            <a:r>
              <a:rPr lang="ro-RO" sz="1800" dirty="0" smtClean="0">
                <a:solidFill>
                  <a:srgbClr val="C00000"/>
                </a:solidFill>
              </a:rPr>
              <a:t>		</a:t>
            </a:r>
            <a:r>
              <a:rPr lang="en-GB" sz="1800" dirty="0" smtClean="0">
                <a:solidFill>
                  <a:srgbClr val="C00000"/>
                </a:solidFill>
              </a:rPr>
              <a:t>// </a:t>
            </a:r>
            <a:r>
              <a:rPr lang="en-GB" sz="1800" dirty="0" err="1" smtClean="0">
                <a:solidFill>
                  <a:srgbClr val="C00000"/>
                </a:solidFill>
              </a:rPr>
              <a:t>trecem</a:t>
            </a:r>
            <a:r>
              <a:rPr lang="en-GB" sz="1800" dirty="0" smtClean="0">
                <a:solidFill>
                  <a:srgbClr val="C00000"/>
                </a:solidFill>
              </a:rPr>
              <a:t> la </a:t>
            </a:r>
            <a:r>
              <a:rPr lang="en-GB" sz="1800" dirty="0" err="1" smtClean="0">
                <a:solidFill>
                  <a:srgbClr val="C00000"/>
                </a:solidFill>
              </a:rPr>
              <a:t>subproblema</a:t>
            </a:r>
            <a:r>
              <a:rPr lang="en-GB" sz="1800" dirty="0" smtClean="0">
                <a:solidFill>
                  <a:srgbClr val="C00000"/>
                </a:solidFill>
              </a:rPr>
              <a:t> p(i+1) </a:t>
            </a:r>
            <a:endParaRPr lang="en-GB" sz="1800" dirty="0" smtClean="0"/>
          </a:p>
          <a:p>
            <a:pPr marL="0" indent="0" eaLnBrk="1" hangingPunct="1">
              <a:buFont typeface="Wingdings 2" pitchFamily="18" charset="2"/>
              <a:buNone/>
            </a:pPr>
            <a:r>
              <a:rPr lang="en-GB" sz="1800" dirty="0" smtClean="0"/>
              <a:t>             }</a:t>
            </a:r>
          </a:p>
          <a:p>
            <a:pPr marL="0" indent="0" eaLnBrk="1" hangingPunct="1">
              <a:buFont typeface="Wingdings 2" pitchFamily="18" charset="2"/>
              <a:buNone/>
            </a:pPr>
            <a:r>
              <a:rPr lang="en-GB" sz="1800" dirty="0" smtClean="0"/>
              <a:t>}</a:t>
            </a:r>
          </a:p>
          <a:p>
            <a:pPr marL="0" indent="0" eaLnBrk="1" hangingPunct="1">
              <a:buFont typeface="Wingdings 2" pitchFamily="18" charset="2"/>
              <a:buNone/>
            </a:pPr>
            <a:r>
              <a:rPr lang="en-GB" sz="1800" dirty="0" err="1" smtClean="0"/>
              <a:t>int</a:t>
            </a:r>
            <a:r>
              <a:rPr lang="en-GB" sz="1800" dirty="0" smtClean="0"/>
              <a:t> main()</a:t>
            </a:r>
          </a:p>
          <a:p>
            <a:pPr marL="0" indent="0" eaLnBrk="1" hangingPunct="1">
              <a:buFont typeface="Wingdings 2" pitchFamily="18" charset="2"/>
              <a:buNone/>
            </a:pPr>
            <a:r>
              <a:rPr lang="en-GB" sz="1800" dirty="0" smtClean="0"/>
              <a:t>{  </a:t>
            </a:r>
            <a:r>
              <a:rPr lang="en-GB" sz="1800" dirty="0" err="1" smtClean="0"/>
              <a:t>cout</a:t>
            </a:r>
            <a:r>
              <a:rPr lang="en-GB" sz="1800" dirty="0" smtClean="0"/>
              <a:t>&lt;&lt;“n=“;  </a:t>
            </a:r>
            <a:r>
              <a:rPr lang="en-GB" sz="1800" dirty="0" err="1" smtClean="0"/>
              <a:t>cin</a:t>
            </a:r>
            <a:r>
              <a:rPr lang="en-GB" sz="1800" dirty="0" smtClean="0"/>
              <a:t>&gt;&gt;n;      // </a:t>
            </a:r>
            <a:r>
              <a:rPr lang="en-GB" sz="1800" dirty="0" err="1" smtClean="0"/>
              <a:t>citim</a:t>
            </a:r>
            <a:r>
              <a:rPr lang="en-GB" sz="1800" dirty="0" smtClean="0"/>
              <a:t> </a:t>
            </a:r>
            <a:r>
              <a:rPr lang="en-GB" sz="1800" dirty="0" err="1" smtClean="0"/>
              <a:t>valoarea</a:t>
            </a:r>
            <a:r>
              <a:rPr lang="en-GB" sz="1800" dirty="0" smtClean="0"/>
              <a:t> </a:t>
            </a:r>
            <a:r>
              <a:rPr lang="en-GB" sz="1800" dirty="0" err="1" smtClean="0"/>
              <a:t>lui</a:t>
            </a:r>
            <a:r>
              <a:rPr lang="en-GB" sz="1800" dirty="0" smtClean="0"/>
              <a:t> n</a:t>
            </a:r>
          </a:p>
          <a:p>
            <a:pPr marL="0" indent="0" eaLnBrk="1" hangingPunct="1">
              <a:buFont typeface="Wingdings 2" pitchFamily="18" charset="2"/>
              <a:buNone/>
            </a:pPr>
            <a:r>
              <a:rPr lang="en-GB" sz="1800" dirty="0" smtClean="0">
                <a:solidFill>
                  <a:srgbClr val="C00000"/>
                </a:solidFill>
              </a:rPr>
              <a:t>  p(1);			// </a:t>
            </a:r>
            <a:r>
              <a:rPr lang="en-GB" sz="1800" dirty="0" err="1" smtClean="0">
                <a:solidFill>
                  <a:srgbClr val="C00000"/>
                </a:solidFill>
              </a:rPr>
              <a:t>apelul</a:t>
            </a:r>
            <a:r>
              <a:rPr lang="en-GB" sz="1800" dirty="0" smtClean="0">
                <a:solidFill>
                  <a:srgbClr val="C00000"/>
                </a:solidFill>
              </a:rPr>
              <a:t> </a:t>
            </a:r>
            <a:r>
              <a:rPr lang="en-GB" sz="1800" dirty="0" err="1" smtClean="0">
                <a:solidFill>
                  <a:srgbClr val="C00000"/>
                </a:solidFill>
              </a:rPr>
              <a:t>ini</a:t>
            </a:r>
            <a:r>
              <a:rPr lang="ro-RO" sz="1800" dirty="0" smtClean="0">
                <a:solidFill>
                  <a:srgbClr val="C00000"/>
                </a:solidFill>
              </a:rPr>
              <a:t>ţial </a:t>
            </a:r>
            <a:endParaRPr lang="en-GB" sz="1800" dirty="0" smtClean="0">
              <a:solidFill>
                <a:srgbClr val="C00000"/>
              </a:solidFill>
            </a:endParaRPr>
          </a:p>
          <a:p>
            <a:pPr marL="0" indent="0" eaLnBrk="1" hangingPunct="1">
              <a:buFont typeface="Wingdings 2" pitchFamily="18" charset="2"/>
              <a:buNone/>
            </a:pPr>
            <a:r>
              <a:rPr lang="en-GB" sz="1800" dirty="0" smtClean="0"/>
              <a:t>}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ro-RO" smtClean="0">
                <a:solidFill>
                  <a:srgbClr val="7B9899"/>
                </a:solidFill>
              </a:rPr>
              <a:t>Ce este un subprogram recursiv </a:t>
            </a:r>
            <a:r>
              <a:rPr lang="en-GB" smtClean="0">
                <a:solidFill>
                  <a:srgbClr val="7B9899"/>
                </a:solidFill>
              </a:rPr>
              <a:t>?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20000"/>
          </a:bodyPr>
          <a:lstStyle/>
          <a:p>
            <a:pPr marL="274320" indent="-274320" eaLnBrk="1" fontAlgn="auto" hangingPunct="1">
              <a:spcAft>
                <a:spcPts val="600"/>
              </a:spcAft>
              <a:buFont typeface="Wingdings 2"/>
              <a:buChar char=""/>
              <a:defRPr/>
            </a:pPr>
            <a:r>
              <a:rPr lang="ro-RO" dirty="0"/>
              <a:t>Un </a:t>
            </a:r>
            <a:r>
              <a:rPr lang="ro-RO" b="1" i="1" dirty="0">
                <a:solidFill>
                  <a:srgbClr val="C00000"/>
                </a:solidFill>
              </a:rPr>
              <a:t>subprogram recursiv</a:t>
            </a:r>
            <a:r>
              <a:rPr lang="ro-RO" i="1" dirty="0">
                <a:solidFill>
                  <a:srgbClr val="C00000"/>
                </a:solidFill>
              </a:rPr>
              <a:t> </a:t>
            </a:r>
            <a:r>
              <a:rPr lang="ro-RO" dirty="0"/>
              <a:t>se caracterizează prin proprietatea că </a:t>
            </a:r>
            <a:r>
              <a:rPr lang="ro-RO" i="1" dirty="0">
                <a:solidFill>
                  <a:srgbClr val="C00000"/>
                </a:solidFill>
              </a:rPr>
              <a:t>se auto-apelează</a:t>
            </a:r>
            <a:r>
              <a:rPr lang="ro-RO" dirty="0"/>
              <a:t>, adică din interiorul lui se apelează pe el însuşi. Din afara subprogramului facem un </a:t>
            </a:r>
            <a:r>
              <a:rPr lang="ro-RO" i="1" dirty="0">
                <a:solidFill>
                  <a:srgbClr val="BA2020"/>
                </a:solidFill>
              </a:rPr>
              <a:t>prim apel </a:t>
            </a:r>
            <a:r>
              <a:rPr lang="ro-RO" dirty="0"/>
              <a:t>al acestuia, după care subprogranul se auto-apelează de un anumit număr de ori: la fiecare nouă auto-apelare a subprogramului, se execută din nou secvenţa de instrucţiuni ce reprezintă corpul său, eventual cu alte date, creîndu-se un aşa-numit </a:t>
            </a:r>
            <a:r>
              <a:rPr lang="ro-RO" i="1" dirty="0"/>
              <a:t>„lanţ de auto-apeluri recursive”</a:t>
            </a:r>
            <a:r>
              <a:rPr lang="ro-RO" dirty="0"/>
              <a:t>.</a:t>
            </a:r>
            <a:endParaRPr lang="en-GB" dirty="0"/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ro-RO" dirty="0" smtClean="0"/>
              <a:t>P</a:t>
            </a:r>
            <a:r>
              <a:rPr lang="es-MX" dirty="0" err="1" smtClean="0"/>
              <a:t>utem</a:t>
            </a:r>
            <a:r>
              <a:rPr lang="es-MX" dirty="0" smtClean="0"/>
              <a:t> </a:t>
            </a:r>
            <a:r>
              <a:rPr lang="es-MX" dirty="0" err="1"/>
              <a:t>spune</a:t>
            </a:r>
            <a:r>
              <a:rPr lang="es-MX" dirty="0"/>
              <a:t> </a:t>
            </a:r>
            <a:r>
              <a:rPr lang="es-MX" dirty="0" err="1"/>
              <a:t>că</a:t>
            </a:r>
            <a:r>
              <a:rPr lang="es-MX" dirty="0"/>
              <a:t> un </a:t>
            </a:r>
            <a:r>
              <a:rPr lang="es-MX" dirty="0" err="1"/>
              <a:t>subprogram</a:t>
            </a:r>
            <a:r>
              <a:rPr lang="es-MX" dirty="0"/>
              <a:t> </a:t>
            </a:r>
            <a:r>
              <a:rPr lang="es-MX" dirty="0" err="1"/>
              <a:t>recursiv</a:t>
            </a:r>
            <a:r>
              <a:rPr lang="es-MX" dirty="0"/>
              <a:t> are </a:t>
            </a:r>
            <a:r>
              <a:rPr lang="es-MX" dirty="0" err="1"/>
              <a:t>acelaşi</a:t>
            </a:r>
            <a:r>
              <a:rPr lang="es-MX" dirty="0"/>
              <a:t> </a:t>
            </a:r>
            <a:r>
              <a:rPr lang="es-MX" dirty="0" err="1"/>
              <a:t>efect</a:t>
            </a:r>
            <a:r>
              <a:rPr lang="es-MX" dirty="0"/>
              <a:t> </a:t>
            </a:r>
            <a:r>
              <a:rPr lang="es-MX" dirty="0" err="1"/>
              <a:t>ca</a:t>
            </a:r>
            <a:r>
              <a:rPr lang="es-MX" dirty="0"/>
              <a:t> </a:t>
            </a:r>
            <a:r>
              <a:rPr lang="es-MX" dirty="0" err="1"/>
              <a:t>şi</a:t>
            </a:r>
            <a:r>
              <a:rPr lang="es-MX" dirty="0"/>
              <a:t> un </a:t>
            </a:r>
            <a:r>
              <a:rPr lang="es-MX" dirty="0" err="1"/>
              <a:t>ciclu</a:t>
            </a:r>
            <a:r>
              <a:rPr lang="es-MX" dirty="0"/>
              <a:t>: </a:t>
            </a:r>
            <a:r>
              <a:rPr lang="es-MX" dirty="0" err="1"/>
              <a:t>repetă</a:t>
            </a:r>
            <a:r>
              <a:rPr lang="es-MX" dirty="0"/>
              <a:t> </a:t>
            </a:r>
            <a:r>
              <a:rPr lang="es-MX" dirty="0" err="1"/>
              <a:t>execuţia</a:t>
            </a:r>
            <a:r>
              <a:rPr lang="es-MX" dirty="0"/>
              <a:t> </a:t>
            </a:r>
            <a:r>
              <a:rPr lang="es-MX" dirty="0" err="1"/>
              <a:t>unei</a:t>
            </a:r>
            <a:r>
              <a:rPr lang="es-MX" dirty="0"/>
              <a:t> </a:t>
            </a:r>
            <a:r>
              <a:rPr lang="es-MX" dirty="0" err="1"/>
              <a:t>anumite</a:t>
            </a:r>
            <a:r>
              <a:rPr lang="es-MX" dirty="0"/>
              <a:t> </a:t>
            </a:r>
            <a:r>
              <a:rPr lang="es-MX" dirty="0" err="1"/>
              <a:t>secvenţe</a:t>
            </a:r>
            <a:r>
              <a:rPr lang="es-MX" dirty="0"/>
              <a:t> de </a:t>
            </a:r>
            <a:r>
              <a:rPr lang="es-MX" dirty="0" err="1"/>
              <a:t>instrucţiuni</a:t>
            </a:r>
            <a:r>
              <a:rPr lang="es-MX" dirty="0"/>
              <a:t>. Dar, la </a:t>
            </a:r>
            <a:r>
              <a:rPr lang="es-MX" dirty="0" err="1"/>
              <a:t>fel</a:t>
            </a:r>
            <a:r>
              <a:rPr lang="es-MX" dirty="0"/>
              <a:t> </a:t>
            </a:r>
            <a:r>
              <a:rPr lang="es-MX" dirty="0" err="1"/>
              <a:t>ca</a:t>
            </a:r>
            <a:r>
              <a:rPr lang="es-MX" dirty="0"/>
              <a:t> </a:t>
            </a:r>
            <a:r>
              <a:rPr lang="es-MX" dirty="0" err="1"/>
              <a:t>în</a:t>
            </a:r>
            <a:r>
              <a:rPr lang="es-MX" dirty="0"/>
              <a:t> </a:t>
            </a:r>
            <a:r>
              <a:rPr lang="es-MX" dirty="0" err="1"/>
              <a:t>cazul</a:t>
            </a:r>
            <a:r>
              <a:rPr lang="es-MX" dirty="0"/>
              <a:t> </a:t>
            </a:r>
            <a:r>
              <a:rPr lang="es-MX" dirty="0" err="1"/>
              <a:t>unui</a:t>
            </a:r>
            <a:r>
              <a:rPr lang="es-MX" dirty="0"/>
              <a:t> </a:t>
            </a:r>
            <a:r>
              <a:rPr lang="es-MX" dirty="0" err="1"/>
              <a:t>ciclu</a:t>
            </a:r>
            <a:r>
              <a:rPr lang="es-MX" dirty="0"/>
              <a:t>, este </a:t>
            </a:r>
            <a:r>
              <a:rPr lang="es-MX" dirty="0" err="1"/>
              <a:t>necesar</a:t>
            </a:r>
            <a:r>
              <a:rPr lang="es-MX" dirty="0"/>
              <a:t> </a:t>
            </a:r>
            <a:r>
              <a:rPr lang="es-MX" dirty="0" err="1"/>
              <a:t>ca</a:t>
            </a:r>
            <a:r>
              <a:rPr lang="es-MX" dirty="0"/>
              <a:t> </a:t>
            </a:r>
            <a:r>
              <a:rPr lang="es-MX" dirty="0" err="1"/>
              <a:t>repetarea</a:t>
            </a:r>
            <a:r>
              <a:rPr lang="es-MX" dirty="0"/>
              <a:t> </a:t>
            </a:r>
            <a:r>
              <a:rPr lang="es-MX" dirty="0" err="1"/>
              <a:t>să</a:t>
            </a:r>
            <a:r>
              <a:rPr lang="es-MX" dirty="0"/>
              <a:t> </a:t>
            </a:r>
            <a:r>
              <a:rPr lang="es-MX" dirty="0" err="1"/>
              <a:t>nu</a:t>
            </a:r>
            <a:r>
              <a:rPr lang="es-MX" dirty="0"/>
              <a:t> </a:t>
            </a:r>
            <a:r>
              <a:rPr lang="es-MX" dirty="0" err="1"/>
              <a:t>aibă</a:t>
            </a:r>
            <a:r>
              <a:rPr lang="es-MX" dirty="0"/>
              <a:t> </a:t>
            </a:r>
            <a:r>
              <a:rPr lang="es-MX" dirty="0" err="1"/>
              <a:t>loc</a:t>
            </a:r>
            <a:r>
              <a:rPr lang="es-MX" dirty="0"/>
              <a:t> la </a:t>
            </a:r>
            <a:r>
              <a:rPr lang="es-MX" dirty="0" err="1"/>
              <a:t>infinit</a:t>
            </a:r>
            <a:r>
              <a:rPr lang="es-MX" dirty="0"/>
              <a:t>. De </a:t>
            </a:r>
            <a:r>
              <a:rPr lang="es-MX" dirty="0" err="1"/>
              <a:t>aceea</a:t>
            </a:r>
            <a:r>
              <a:rPr lang="es-MX" dirty="0"/>
              <a:t> </a:t>
            </a:r>
            <a:r>
              <a:rPr lang="es-MX" dirty="0" err="1"/>
              <a:t>în</a:t>
            </a:r>
            <a:r>
              <a:rPr lang="es-MX" dirty="0"/>
              <a:t> </a:t>
            </a:r>
            <a:r>
              <a:rPr lang="es-MX" dirty="0" err="1"/>
              <a:t>corpul</a:t>
            </a:r>
            <a:r>
              <a:rPr lang="es-MX" dirty="0"/>
              <a:t> </a:t>
            </a:r>
            <a:r>
              <a:rPr lang="es-MX" dirty="0" err="1"/>
              <a:t>subprogramului</a:t>
            </a:r>
            <a:r>
              <a:rPr lang="es-MX" dirty="0"/>
              <a:t> </a:t>
            </a:r>
            <a:r>
              <a:rPr lang="es-MX" dirty="0" err="1"/>
              <a:t>trebuie</a:t>
            </a:r>
            <a:r>
              <a:rPr lang="es-MX" dirty="0"/>
              <a:t> </a:t>
            </a:r>
            <a:r>
              <a:rPr lang="es-MX" dirty="0" err="1"/>
              <a:t>să</a:t>
            </a:r>
            <a:r>
              <a:rPr lang="es-MX" dirty="0"/>
              <a:t> existe </a:t>
            </a:r>
            <a:r>
              <a:rPr lang="es-MX" dirty="0" err="1"/>
              <a:t>cel</a:t>
            </a:r>
            <a:r>
              <a:rPr lang="es-MX" dirty="0"/>
              <a:t> </a:t>
            </a:r>
            <a:r>
              <a:rPr lang="es-MX" dirty="0" err="1"/>
              <a:t>puţin</a:t>
            </a:r>
            <a:r>
              <a:rPr lang="es-MX" dirty="0"/>
              <a:t> o testare a </a:t>
            </a:r>
            <a:r>
              <a:rPr lang="es-MX" dirty="0" err="1"/>
              <a:t>unei</a:t>
            </a:r>
            <a:r>
              <a:rPr lang="es-MX" dirty="0"/>
              <a:t> </a:t>
            </a:r>
            <a:r>
              <a:rPr lang="es-MX" i="1" dirty="0" err="1">
                <a:solidFill>
                  <a:srgbClr val="BA2020"/>
                </a:solidFill>
              </a:rPr>
              <a:t>condiţii</a:t>
            </a:r>
            <a:r>
              <a:rPr lang="es-MX" i="1" dirty="0">
                <a:solidFill>
                  <a:srgbClr val="BA2020"/>
                </a:solidFill>
              </a:rPr>
              <a:t> de </a:t>
            </a:r>
            <a:r>
              <a:rPr lang="es-MX" i="1" dirty="0" err="1">
                <a:solidFill>
                  <a:srgbClr val="BA2020"/>
                </a:solidFill>
              </a:rPr>
              <a:t>oprire</a:t>
            </a:r>
            <a:r>
              <a:rPr lang="es-MX" dirty="0"/>
              <a:t>, la </a:t>
            </a:r>
            <a:r>
              <a:rPr lang="es-MX" dirty="0" err="1"/>
              <a:t>îndeplinirea</a:t>
            </a:r>
            <a:r>
              <a:rPr lang="es-MX" dirty="0"/>
              <a:t> </a:t>
            </a:r>
            <a:r>
              <a:rPr lang="es-MX" dirty="0" err="1"/>
              <a:t>căreia</a:t>
            </a:r>
            <a:r>
              <a:rPr lang="es-MX" dirty="0"/>
              <a:t> se </a:t>
            </a:r>
            <a:r>
              <a:rPr lang="es-MX" dirty="0" err="1"/>
              <a:t>întrerupe</a:t>
            </a:r>
            <a:r>
              <a:rPr lang="es-MX" dirty="0"/>
              <a:t> </a:t>
            </a:r>
            <a:r>
              <a:rPr lang="es-MX" dirty="0" err="1"/>
              <a:t>lanţul</a:t>
            </a:r>
            <a:r>
              <a:rPr lang="es-MX" dirty="0"/>
              <a:t> de auto-</a:t>
            </a:r>
            <a:r>
              <a:rPr lang="es-MX" dirty="0" err="1"/>
              <a:t>apeluri</a:t>
            </a:r>
            <a:r>
              <a:rPr lang="es-MX" dirty="0"/>
              <a:t>.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58d47ced743020939ffa825d4dd370316cf7bc2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iel">
  <a:themeElements>
    <a:clrScheme name="Oriel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Oriel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8009</TotalTime>
  <Words>730</Words>
  <Application>Microsoft Office PowerPoint</Application>
  <PresentationFormat>On-screen Show (4:3)</PresentationFormat>
  <Paragraphs>120</Paragraphs>
  <Slides>15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Oriel</vt:lpstr>
      <vt:lpstr>Ce sunt Subprogramele recursive ?</vt:lpstr>
      <vt:lpstr>Să ne amintim</vt:lpstr>
      <vt:lpstr>Ce vom învăţa</vt:lpstr>
      <vt:lpstr>Definiţii recursive</vt:lpstr>
      <vt:lpstr>Funcţia factorial</vt:lpstr>
      <vt:lpstr>Recursiv şi iterativ</vt:lpstr>
      <vt:lpstr>O procedură recursivă</vt:lpstr>
      <vt:lpstr>      Lista primelor n numere naturale</vt:lpstr>
      <vt:lpstr>Ce este un subprogram recursiv ?</vt:lpstr>
      <vt:lpstr>Cum scriem un subprogram recursiv ?</vt:lpstr>
      <vt:lpstr>Răspundeţi la întrebări</vt:lpstr>
      <vt:lpstr>Răspundeţi la întrebări</vt:lpstr>
      <vt:lpstr>Aţi înţeles ? Încercaţi să rezolvaţi</vt:lpstr>
      <vt:lpstr>Să recapitulăm</vt:lpstr>
      <vt:lpstr>Subprograme recursive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Ce sunt Subprogramele recursive ?</dc:title>
  <dc:creator>Gelu</dc:creator>
  <cp:lastModifiedBy>toshiba</cp:lastModifiedBy>
  <cp:revision>75</cp:revision>
  <dcterms:created xsi:type="dcterms:W3CDTF">2010-11-25T14:51:46Z</dcterms:created>
  <dcterms:modified xsi:type="dcterms:W3CDTF">2015-02-01T13:58:40Z</dcterms:modified>
</cp:coreProperties>
</file>